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60" r:id="rId3"/>
    <p:sldId id="261" r:id="rId4"/>
    <p:sldId id="291" r:id="rId5"/>
    <p:sldId id="262" r:id="rId6"/>
    <p:sldId id="285" r:id="rId7"/>
    <p:sldId id="286" r:id="rId8"/>
    <p:sldId id="287" r:id="rId9"/>
    <p:sldId id="268" r:id="rId10"/>
    <p:sldId id="284" r:id="rId11"/>
    <p:sldId id="288" r:id="rId12"/>
    <p:sldId id="289" r:id="rId13"/>
    <p:sldId id="290" r:id="rId14"/>
    <p:sldId id="281" r:id="rId15"/>
  </p:sldIdLst>
  <p:sldSz cx="9144000" cy="6858000" type="screen4x3"/>
  <p:notesSz cx="6791325" cy="987266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4D4D4E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4D4D4E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4D4D4E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4D4D4E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4D4D4E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4D4D4E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4D4D4E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4D4D4E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4D4D4E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4D4D4E"/>
        </a:fontRef>
        <a:srgbClr val="4D4D4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7DBE0"/>
          </a:solidFill>
        </a:fill>
      </a:tcStyle>
    </a:wholeTbl>
    <a:band2H>
      <a:tcTxStyle/>
      <a:tcStyle>
        <a:tcBdr/>
        <a:fill>
          <a:solidFill>
            <a:srgbClr val="ECEE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4D4D4E"/>
        </a:fontRef>
        <a:srgbClr val="4D4D4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9D9D9"/>
          </a:solidFill>
        </a:fill>
      </a:tcStyle>
    </a:wholeTbl>
    <a:band2H>
      <a:tcTxStyle/>
      <a:tcStyle>
        <a:tcBdr/>
        <a:fill>
          <a:solidFill>
            <a:srgbClr val="EDEDE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4D4D4E"/>
        </a:fontRef>
        <a:srgbClr val="4D4D4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CECC"/>
          </a:solidFill>
        </a:fill>
      </a:tcStyle>
    </a:wholeTbl>
    <a:band2H>
      <a:tcTxStyle/>
      <a:tcStyle>
        <a:tcBdr/>
        <a:fill>
          <a:solidFill>
            <a:srgbClr val="E8E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4D4D4E"/>
        </a:fontRef>
        <a:srgbClr val="4D4D4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4D4D4E"/>
        </a:fontRef>
        <a:srgbClr val="4D4D4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D4D4E"/>
              </a:solidFill>
              <a:prstDash val="solid"/>
              <a:round/>
            </a:ln>
          </a:top>
          <a:bottom>
            <a:ln w="25400" cap="flat">
              <a:solidFill>
                <a:srgbClr val="4D4D4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D4D4E"/>
              </a:solidFill>
              <a:prstDash val="solid"/>
              <a:round/>
            </a:ln>
          </a:top>
          <a:bottom>
            <a:ln w="25400" cap="flat">
              <a:solidFill>
                <a:srgbClr val="4D4D4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4D4D4E"/>
        </a:fontRef>
        <a:srgbClr val="4D4D4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>
              <a:lumOff val="26911"/>
            </a:schemeClr>
          </a:solidFill>
        </a:fill>
      </a:tcStyle>
    </a:wholeTbl>
    <a:band2H>
      <a:tcTxStyle/>
      <a:tcStyle>
        <a:tcBdr/>
        <a:fill>
          <a:solidFill>
            <a:srgbClr val="E8E8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E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E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4D4D4E"/>
        </a:fontRef>
        <a:srgbClr val="4D4D4E"/>
      </a:tcTxStyle>
      <a:tcStyle>
        <a:tcBdr>
          <a:left>
            <a:ln w="12700" cap="flat">
              <a:solidFill>
                <a:srgbClr val="4D4D4E"/>
              </a:solidFill>
              <a:prstDash val="solid"/>
              <a:round/>
            </a:ln>
          </a:left>
          <a:right>
            <a:ln w="12700" cap="flat">
              <a:solidFill>
                <a:srgbClr val="4D4D4E"/>
              </a:solidFill>
              <a:prstDash val="solid"/>
              <a:round/>
            </a:ln>
          </a:right>
          <a:top>
            <a:ln w="12700" cap="flat">
              <a:solidFill>
                <a:srgbClr val="4D4D4E"/>
              </a:solidFill>
              <a:prstDash val="solid"/>
              <a:round/>
            </a:ln>
          </a:top>
          <a:bottom>
            <a:ln w="12700" cap="flat">
              <a:solidFill>
                <a:srgbClr val="4D4D4E"/>
              </a:solidFill>
              <a:prstDash val="solid"/>
              <a:round/>
            </a:ln>
          </a:bottom>
          <a:insideH>
            <a:ln w="12700" cap="flat">
              <a:solidFill>
                <a:srgbClr val="4D4D4E"/>
              </a:solidFill>
              <a:prstDash val="solid"/>
              <a:round/>
            </a:ln>
          </a:insideH>
          <a:insideV>
            <a:ln w="12700" cap="flat">
              <a:solidFill>
                <a:srgbClr val="4D4D4E"/>
              </a:solidFill>
              <a:prstDash val="solid"/>
              <a:round/>
            </a:ln>
          </a:insideV>
        </a:tcBdr>
        <a:fill>
          <a:solidFill>
            <a:srgbClr val="4D4D4E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4D4D4E"/>
        </a:fontRef>
        <a:srgbClr val="4D4D4E"/>
      </a:tcTxStyle>
      <a:tcStyle>
        <a:tcBdr>
          <a:left>
            <a:ln w="12700" cap="flat">
              <a:solidFill>
                <a:srgbClr val="4D4D4E"/>
              </a:solidFill>
              <a:prstDash val="solid"/>
              <a:round/>
            </a:ln>
          </a:left>
          <a:right>
            <a:ln w="12700" cap="flat">
              <a:solidFill>
                <a:srgbClr val="4D4D4E"/>
              </a:solidFill>
              <a:prstDash val="solid"/>
              <a:round/>
            </a:ln>
          </a:right>
          <a:top>
            <a:ln w="12700" cap="flat">
              <a:solidFill>
                <a:srgbClr val="4D4D4E"/>
              </a:solidFill>
              <a:prstDash val="solid"/>
              <a:round/>
            </a:ln>
          </a:top>
          <a:bottom>
            <a:ln w="12700" cap="flat">
              <a:solidFill>
                <a:srgbClr val="4D4D4E"/>
              </a:solidFill>
              <a:prstDash val="solid"/>
              <a:round/>
            </a:ln>
          </a:bottom>
          <a:insideH>
            <a:ln w="12700" cap="flat">
              <a:solidFill>
                <a:srgbClr val="4D4D4E"/>
              </a:solidFill>
              <a:prstDash val="solid"/>
              <a:round/>
            </a:ln>
          </a:insideH>
          <a:insideV>
            <a:ln w="12700" cap="flat">
              <a:solidFill>
                <a:srgbClr val="4D4D4E"/>
              </a:solidFill>
              <a:prstDash val="solid"/>
              <a:round/>
            </a:ln>
          </a:insideV>
        </a:tcBdr>
        <a:fill>
          <a:solidFill>
            <a:srgbClr val="4D4D4E">
              <a:alpha val="20000"/>
            </a:srgbClr>
          </a:solidFill>
        </a:fill>
      </a:tcStyle>
    </a:firstCol>
    <a:lastRow>
      <a:tcTxStyle b="on" i="off">
        <a:fontRef idx="minor">
          <a:srgbClr val="4D4D4E"/>
        </a:fontRef>
        <a:srgbClr val="4D4D4E"/>
      </a:tcTxStyle>
      <a:tcStyle>
        <a:tcBdr>
          <a:left>
            <a:ln w="12700" cap="flat">
              <a:solidFill>
                <a:srgbClr val="4D4D4E"/>
              </a:solidFill>
              <a:prstDash val="solid"/>
              <a:round/>
            </a:ln>
          </a:left>
          <a:right>
            <a:ln w="12700" cap="flat">
              <a:solidFill>
                <a:srgbClr val="4D4D4E"/>
              </a:solidFill>
              <a:prstDash val="solid"/>
              <a:round/>
            </a:ln>
          </a:right>
          <a:top>
            <a:ln w="50800" cap="flat">
              <a:solidFill>
                <a:srgbClr val="4D4D4E"/>
              </a:solidFill>
              <a:prstDash val="solid"/>
              <a:round/>
            </a:ln>
          </a:top>
          <a:bottom>
            <a:ln w="12700" cap="flat">
              <a:solidFill>
                <a:srgbClr val="4D4D4E"/>
              </a:solidFill>
              <a:prstDash val="solid"/>
              <a:round/>
            </a:ln>
          </a:bottom>
          <a:insideH>
            <a:ln w="12700" cap="flat">
              <a:solidFill>
                <a:srgbClr val="4D4D4E"/>
              </a:solidFill>
              <a:prstDash val="solid"/>
              <a:round/>
            </a:ln>
          </a:insideH>
          <a:insideV>
            <a:ln w="12700" cap="flat">
              <a:solidFill>
                <a:srgbClr val="4D4D4E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4D4D4E"/>
        </a:fontRef>
        <a:srgbClr val="4D4D4E"/>
      </a:tcTxStyle>
      <a:tcStyle>
        <a:tcBdr>
          <a:left>
            <a:ln w="12700" cap="flat">
              <a:solidFill>
                <a:srgbClr val="4D4D4E"/>
              </a:solidFill>
              <a:prstDash val="solid"/>
              <a:round/>
            </a:ln>
          </a:left>
          <a:right>
            <a:ln w="12700" cap="flat">
              <a:solidFill>
                <a:srgbClr val="4D4D4E"/>
              </a:solidFill>
              <a:prstDash val="solid"/>
              <a:round/>
            </a:ln>
          </a:right>
          <a:top>
            <a:ln w="12700" cap="flat">
              <a:solidFill>
                <a:srgbClr val="4D4D4E"/>
              </a:solidFill>
              <a:prstDash val="solid"/>
              <a:round/>
            </a:ln>
          </a:top>
          <a:bottom>
            <a:ln w="25400" cap="flat">
              <a:solidFill>
                <a:srgbClr val="4D4D4E"/>
              </a:solidFill>
              <a:prstDash val="solid"/>
              <a:round/>
            </a:ln>
          </a:bottom>
          <a:insideH>
            <a:ln w="12700" cap="flat">
              <a:solidFill>
                <a:srgbClr val="4D4D4E"/>
              </a:solidFill>
              <a:prstDash val="solid"/>
              <a:round/>
            </a:ln>
          </a:insideH>
          <a:insideV>
            <a:ln w="12700" cap="flat">
              <a:solidFill>
                <a:srgbClr val="4D4D4E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5" autoAdjust="0"/>
    <p:restoredTop sz="94660"/>
  </p:normalViewPr>
  <p:slideViewPr>
    <p:cSldViewPr snapToGrid="0">
      <p:cViewPr varScale="1">
        <p:scale>
          <a:sx n="68" d="100"/>
          <a:sy n="68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plotArea>
      <c:layout>
        <c:manualLayout>
          <c:layoutTarget val="inner"/>
          <c:xMode val="edge"/>
          <c:yMode val="edge"/>
          <c:x val="5.0000000000000027E-3"/>
          <c:y val="5.0000000000000027E-3"/>
          <c:w val="0.99"/>
          <c:h val="0.98749999999999971"/>
        </c:manualLayout>
      </c:layout>
      <c:pieChart>
        <c:ser>
          <c:idx val="0"/>
          <c:order val="0"/>
          <c:tx>
            <c:strRef>
              <c:f>Sheet1!$A$2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 w="9525" cap="flat">
              <a:solidFill>
                <a:srgbClr val="F9F9F9"/>
              </a:solidFill>
              <a:prstDash val="solid"/>
              <a:round/>
            </a:ln>
            <a:effectLst>
              <a:outerShdw blurRad="38100" dist="20000" dir="5400000" algn="tl">
                <a:srgbClr val="000000">
                  <a:alpha val="38000"/>
                </a:srgbClr>
              </a:outerShdw>
            </a:effectLst>
          </c:spPr>
          <c:dPt>
            <c:idx val="1"/>
            <c:spPr>
              <a:solidFill>
                <a:schemeClr val="accent2"/>
              </a:solidFill>
              <a:ln w="9525" cap="flat">
                <a:solidFill>
                  <a:srgbClr val="F9F9F9"/>
                </a:solidFill>
                <a:prstDash val="solid"/>
                <a:round/>
              </a:ln>
              <a:effectLst>
                <a:outerShdw blurRad="38100" dist="20000" dir="5400000" algn="tl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spPr>
              <a:solidFill>
                <a:schemeClr val="accent3"/>
              </a:solidFill>
              <a:ln w="9525" cap="flat">
                <a:solidFill>
                  <a:srgbClr val="F9F9F9"/>
                </a:solidFill>
                <a:prstDash val="solid"/>
                <a:round/>
              </a:ln>
              <a:effectLst>
                <a:outerShdw blurRad="38100" dist="20000" dir="5400000" algn="tl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spPr>
              <a:solidFill>
                <a:schemeClr val="accent4"/>
              </a:solidFill>
              <a:ln w="9525" cap="flat">
                <a:solidFill>
                  <a:srgbClr val="F9F9F9"/>
                </a:solidFill>
                <a:prstDash val="solid"/>
                <a:round/>
              </a:ln>
              <a:effectLst>
                <a:outerShdw blurRad="38100" dist="20000" dir="5400000" algn="tl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spPr>
              <a:solidFill>
                <a:schemeClr val="accent5"/>
              </a:solidFill>
              <a:ln w="9525" cap="flat">
                <a:solidFill>
                  <a:srgbClr val="F9F9F9"/>
                </a:solidFill>
                <a:prstDash val="solid"/>
                <a:round/>
              </a:ln>
              <a:effectLst>
                <a:outerShdw blurRad="38100" dist="20000" dir="5400000" algn="tl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spPr>
              <a:solidFill>
                <a:schemeClr val="accent6"/>
              </a:solidFill>
              <a:ln w="9525" cap="flat">
                <a:solidFill>
                  <a:srgbClr val="F9F9F9"/>
                </a:solidFill>
                <a:prstDash val="solid"/>
                <a:round/>
              </a:ln>
              <a:effectLst>
                <a:outerShdw blurRad="38100" dist="20000" dir="5400000" algn="tl">
                  <a:srgbClr val="000000">
                    <a:alpha val="38000"/>
                  </a:srgbClr>
                </a:outerShdw>
              </a:effectLst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800" b="0" i="0" u="none" strike="noStrike">
                        <a:solidFill>
                          <a:srgbClr val="4D4D4E"/>
                        </a:solidFill>
                        <a:latin typeface="Arial"/>
                      </a:defRPr>
                    </a:pPr>
                    <a:r>
                      <a:rPr lang="en-US" dirty="0" smtClean="0"/>
                      <a:t>17 %</a:t>
                    </a:r>
                  </a:p>
                  <a:p>
                    <a:pPr>
                      <a:defRPr sz="1800" b="0" i="0" u="none" strike="noStrike">
                        <a:solidFill>
                          <a:srgbClr val="4D4D4E"/>
                        </a:solidFill>
                        <a:latin typeface="Arial"/>
                      </a:defRPr>
                    </a:pPr>
                    <a:endParaRPr lang="en-US" dirty="0"/>
                  </a:p>
                </c:rich>
              </c:tx>
              <c:numFmt formatCode="#,##0%" sourceLinked="0"/>
              <c:spPr/>
              <c:dLblPos val="ctr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800" b="0" i="0" u="none" strike="noStrike">
                        <a:solidFill>
                          <a:srgbClr val="4D4D4E"/>
                        </a:solidFill>
                        <a:latin typeface="Arial"/>
                      </a:defRPr>
                    </a:pPr>
                    <a:r>
                      <a:rPr lang="en-US" dirty="0" smtClean="0"/>
                      <a:t>83 %</a:t>
                    </a:r>
                    <a:endParaRPr lang="en-US" dirty="0"/>
                  </a:p>
                </c:rich>
              </c:tx>
              <c:numFmt formatCode="#,##0%" sourceLinked="0"/>
              <c:spPr/>
              <c:dLblPos val="ctr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1800" b="0" i="0" u="none" strike="noStrike">
                      <a:solidFill>
                        <a:srgbClr val="4D4D4E"/>
                      </a:solidFill>
                      <a:latin typeface="Arial"/>
                    </a:defRPr>
                  </a:pPr>
                  <a:endParaRPr lang="sr-Latn-CS"/>
                </a:p>
              </c:txPr>
            </c:dLbl>
            <c:dLbl>
              <c:idx val="3"/>
              <c:numFmt formatCode="#,##0%" sourceLinked="0"/>
              <c:spPr/>
              <c:txPr>
                <a:bodyPr/>
                <a:lstStyle/>
                <a:p>
                  <a:pPr>
                    <a:defRPr sz="1800" b="0" i="0" u="none" strike="noStrike">
                      <a:solidFill>
                        <a:srgbClr val="4D4D4E"/>
                      </a:solidFill>
                      <a:latin typeface="Arial"/>
                    </a:defRPr>
                  </a:pPr>
                  <a:endParaRPr lang="sr-Latn-CS"/>
                </a:p>
              </c:txPr>
            </c:dLbl>
            <c:dLbl>
              <c:idx val="4"/>
              <c:numFmt formatCode="#,##0%" sourceLinked="0"/>
              <c:spPr/>
              <c:txPr>
                <a:bodyPr/>
                <a:lstStyle/>
                <a:p>
                  <a:pPr>
                    <a:defRPr sz="1800" b="0" i="0" u="none" strike="noStrike">
                      <a:solidFill>
                        <a:srgbClr val="4D4D4E"/>
                      </a:solidFill>
                      <a:latin typeface="Arial"/>
                    </a:defRPr>
                  </a:pPr>
                  <a:endParaRPr lang="sr-Latn-CS"/>
                </a:p>
              </c:txPr>
            </c:dLbl>
            <c:dLbl>
              <c:idx val="5"/>
              <c:numFmt formatCode="#,##0%" sourceLinked="0"/>
              <c:spPr/>
              <c:txPr>
                <a:bodyPr/>
                <a:lstStyle/>
                <a:p>
                  <a:pPr>
                    <a:defRPr sz="1800" b="0" i="0" u="none" strike="noStrike">
                      <a:solidFill>
                        <a:srgbClr val="4D4D4E"/>
                      </a:solidFill>
                      <a:latin typeface="Arial"/>
                    </a:defRPr>
                  </a:pPr>
                  <a:endParaRPr lang="sr-Latn-CS"/>
                </a:p>
              </c:txPr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 i="0" u="none" strike="noStrike">
                    <a:solidFill>
                      <a:srgbClr val="4D4D4E"/>
                    </a:solidFill>
                    <a:latin typeface="Arial"/>
                  </a:defRPr>
                </a:pPr>
                <a:endParaRPr lang="sr-Latn-CS"/>
              </a:p>
            </c:txPr>
            <c:dLblPos val="ctr"/>
            <c:showPercent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1"/>
                <c:pt idx="0">
                  <c:v>ERDF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1532645.81</c:v>
                </c:pt>
                <c:pt idx="1">
                  <c:v>1850795.95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zero"/>
    <c:showDLblsOverMax val="1"/>
  </c:chart>
  <c:spPr>
    <a:noFill/>
    <a:ln>
      <a:noFill/>
    </a:ln>
    <a:effectLst/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plotArea>
      <c:layout/>
      <c:pieChart>
        <c:varyColors val="1"/>
        <c:ser>
          <c:idx val="0"/>
          <c:order val="0"/>
          <c:dPt>
            <c:idx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0.14378052499358629"/>
                  <c:y val="2.3857903415128961E-3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7412448630882947E-2"/>
                  <c:y val="0.20806284876560091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9069401538570968"/>
                  <c:y val="2.614187697403470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sr-Latn-CS"/>
                </a:p>
              </c:tx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409237002221765E-2"/>
                  <c:y val="-0.14623048887291823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3836335209808659"/>
                  <c:y val="-8.1627823071917766E-2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8.9566132225298814E-2"/>
                  <c:y val="0.169677562405777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sr-Latn-CS"/>
                </a:p>
              </c:tx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8.8020513326406438E-2"/>
                      <c:h val="0.13415429860940914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2">
                        <a:lumMod val="50000"/>
                      </a:schemeClr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sr-Latn-CS"/>
              </a:p>
            </c:txPr>
            <c:dLblPos val="inEnd"/>
            <c:showCatName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Foglio2!$B$1:$G$1</c:f>
              <c:strCache>
                <c:ptCount val="6"/>
                <c:pt idx="0">
                  <c:v>WP P</c:v>
                </c:pt>
                <c:pt idx="1">
                  <c:v>WP M</c:v>
                </c:pt>
                <c:pt idx="2">
                  <c:v>WP T1</c:v>
                </c:pt>
                <c:pt idx="3">
                  <c:v>WP T2</c:v>
                </c:pt>
                <c:pt idx="4">
                  <c:v>WP T3</c:v>
                </c:pt>
                <c:pt idx="5">
                  <c:v>WP C</c:v>
                </c:pt>
              </c:strCache>
            </c:strRef>
          </c:cat>
          <c:val>
            <c:numRef>
              <c:f>Foglio2!$B$2:$G$2</c:f>
              <c:numCache>
                <c:formatCode>General</c:formatCode>
                <c:ptCount val="6"/>
                <c:pt idx="0">
                  <c:v>9876.2000000000007</c:v>
                </c:pt>
                <c:pt idx="1">
                  <c:v>287297.84999999986</c:v>
                </c:pt>
                <c:pt idx="2">
                  <c:v>346276.7</c:v>
                </c:pt>
                <c:pt idx="3">
                  <c:v>452050.5</c:v>
                </c:pt>
                <c:pt idx="4">
                  <c:v>442849.5</c:v>
                </c:pt>
                <c:pt idx="5">
                  <c:v>312445.2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 sz="1600"/>
      </a:pPr>
      <a:endParaRPr lang="sr-Latn-C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AE43A8-1022-418A-BAB1-0178D2E2374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1BD4C9B-4E46-4881-8ABA-92B311557619}">
      <dgm:prSet phldrT="[Testo]" custT="1"/>
      <dgm:spPr/>
      <dgm:t>
        <a:bodyPr/>
        <a:lstStyle/>
        <a:p>
          <a:r>
            <a:rPr lang="vi-VN" sz="1800" dirty="0" smtClean="0"/>
            <a:t>Izgrađena baština, energetski i ekološki prihvatljivi alati za održivo upravljanje povijesnim urbanim područjima</a:t>
          </a:r>
          <a:endParaRPr lang="it-IT" sz="1800" dirty="0">
            <a:latin typeface="Trebuchet MS" panose="020B0603020202020204" pitchFamily="34" charset="0"/>
          </a:endParaRPr>
        </a:p>
      </dgm:t>
    </dgm:pt>
    <dgm:pt modelId="{5690EEF1-C59F-4520-9A31-6372D7D36A58}" type="parTrans" cxnId="{1D1E66C5-EDC6-485F-8AB8-2484319F550D}">
      <dgm:prSet/>
      <dgm:spPr/>
      <dgm:t>
        <a:bodyPr/>
        <a:lstStyle/>
        <a:p>
          <a:endParaRPr lang="it-IT"/>
        </a:p>
      </dgm:t>
    </dgm:pt>
    <dgm:pt modelId="{50D4C922-2FD4-4145-8C14-D4A84B3D448F}" type="sibTrans" cxnId="{1D1E66C5-EDC6-485F-8AB8-2484319F550D}">
      <dgm:prSet/>
      <dgm:spPr/>
      <dgm:t>
        <a:bodyPr/>
        <a:lstStyle/>
        <a:p>
          <a:endParaRPr lang="it-IT"/>
        </a:p>
      </dgm:t>
    </dgm:pt>
    <dgm:pt modelId="{CF4A8336-1052-48FE-881F-30E1ADC7392D}">
      <dgm:prSet phldrT="[Testo]" custT="1"/>
      <dgm:spPr/>
      <dgm:t>
        <a:bodyPr/>
        <a:lstStyle/>
        <a:p>
          <a:r>
            <a:rPr lang="vi-VN" sz="1400" dirty="0" smtClean="0"/>
            <a:t>Unaprijediti i promicati integrirani pristup održivom upravljanju </a:t>
          </a:r>
          <a:r>
            <a:rPr lang="hr-HR" sz="1400" dirty="0" smtClean="0"/>
            <a:t>p</a:t>
          </a:r>
          <a:r>
            <a:rPr lang="vi-VN" sz="1400" dirty="0" smtClean="0"/>
            <a:t>ovijesno izgrađenim područjima (HBA), temeljenog na praćenju interakcija između očuvanja kulturnih vrijednosti i razvoja okoliša kao glavne strategije upravljanja složenosti, učinkovitosti i smanjenja sukoba</a:t>
          </a:r>
          <a:r>
            <a:rPr lang="hr-HR" sz="1400" dirty="0" smtClean="0"/>
            <a:t>;</a:t>
          </a:r>
          <a:endParaRPr lang="it-IT" sz="1400" dirty="0">
            <a:latin typeface="Trebuchet MS" panose="020B0603020202020204" pitchFamily="34" charset="0"/>
          </a:endParaRPr>
        </a:p>
      </dgm:t>
    </dgm:pt>
    <dgm:pt modelId="{86EE67D4-CEDC-4E97-9959-E0CCF989C130}" type="parTrans" cxnId="{20206AB8-A9F8-410C-83C8-7FCD9F5432B5}">
      <dgm:prSet/>
      <dgm:spPr/>
      <dgm:t>
        <a:bodyPr/>
        <a:lstStyle/>
        <a:p>
          <a:endParaRPr lang="it-IT"/>
        </a:p>
      </dgm:t>
    </dgm:pt>
    <dgm:pt modelId="{6D474CB2-E014-45FD-A391-821837A15980}" type="sibTrans" cxnId="{20206AB8-A9F8-410C-83C8-7FCD9F5432B5}">
      <dgm:prSet/>
      <dgm:spPr/>
      <dgm:t>
        <a:bodyPr/>
        <a:lstStyle/>
        <a:p>
          <a:endParaRPr lang="it-IT"/>
        </a:p>
      </dgm:t>
    </dgm:pt>
    <dgm:pt modelId="{3E20B1A1-5539-4AF0-B46F-0E4C64575623}">
      <dgm:prSet phldrT="[Testo]" custT="1"/>
      <dgm:spPr/>
      <dgm:t>
        <a:bodyPr/>
        <a:lstStyle/>
        <a:p>
          <a:r>
            <a:rPr lang="hr-HR" sz="1400" dirty="0" smtClean="0"/>
            <a:t>Definirati zajedničko razumijevanje i pristup upravljanju HBA-om, kao temelja za poboljšanje upravljanja, tehničkih alata i kapaciteta te uključivanje zajednice</a:t>
          </a:r>
          <a:r>
            <a:rPr lang="en-US" sz="1400" dirty="0" smtClean="0">
              <a:latin typeface="Trebuchet MS" panose="020B0603020202020204" pitchFamily="34" charset="0"/>
            </a:rPr>
            <a:t>; </a:t>
          </a:r>
          <a:endParaRPr lang="it-IT" sz="1400" dirty="0">
            <a:latin typeface="Trebuchet MS" panose="020B0603020202020204" pitchFamily="34" charset="0"/>
          </a:endParaRPr>
        </a:p>
      </dgm:t>
    </dgm:pt>
    <dgm:pt modelId="{AF329D48-D83E-46B0-95CC-39879A7CBF19}" type="parTrans" cxnId="{93A0780D-FC4B-4B15-AA07-66309697D05D}">
      <dgm:prSet/>
      <dgm:spPr/>
      <dgm:t>
        <a:bodyPr/>
        <a:lstStyle/>
        <a:p>
          <a:endParaRPr lang="it-IT"/>
        </a:p>
      </dgm:t>
    </dgm:pt>
    <dgm:pt modelId="{8BE1D1DF-D4E2-4E62-9DE8-E1D8152D8C89}" type="sibTrans" cxnId="{93A0780D-FC4B-4B15-AA07-66309697D05D}">
      <dgm:prSet/>
      <dgm:spPr/>
      <dgm:t>
        <a:bodyPr/>
        <a:lstStyle/>
        <a:p>
          <a:endParaRPr lang="it-IT"/>
        </a:p>
      </dgm:t>
    </dgm:pt>
    <dgm:pt modelId="{C3215CF0-1732-4CB0-A42E-A11EDFF5729E}">
      <dgm:prSet phldrT="[Testo]" custT="1"/>
      <dgm:spPr/>
      <dgm:t>
        <a:bodyPr/>
        <a:lstStyle/>
        <a:p>
          <a:r>
            <a:rPr lang="hr-HR" sz="1400" dirty="0" smtClean="0">
              <a:latin typeface="Trebuchet MS" panose="020B0603020202020204" pitchFamily="34" charset="0"/>
            </a:rPr>
            <a:t>Poboljšati učinkovitost procesa donošenja odluka i procesa upravljanja povezanim s HBA-om, kao što su praćenje i evaluacija, prevencija rizika, održivost okoliša, očuvanje, ponovna upotreba;</a:t>
          </a:r>
          <a:endParaRPr lang="it-IT" sz="1000" dirty="0">
            <a:latin typeface="Trebuchet MS" panose="020B0603020202020204" pitchFamily="34" charset="0"/>
          </a:endParaRPr>
        </a:p>
      </dgm:t>
    </dgm:pt>
    <dgm:pt modelId="{4B5805A9-DDFD-47F3-AE49-8923780E352B}" type="parTrans" cxnId="{20A1D50F-A149-4316-859A-4F93C25BDBDE}">
      <dgm:prSet/>
      <dgm:spPr/>
      <dgm:t>
        <a:bodyPr/>
        <a:lstStyle/>
        <a:p>
          <a:endParaRPr lang="it-IT"/>
        </a:p>
      </dgm:t>
    </dgm:pt>
    <dgm:pt modelId="{7820ABD1-03A6-405A-9322-4C4BEF903DC6}" type="sibTrans" cxnId="{20A1D50F-A149-4316-859A-4F93C25BDBDE}">
      <dgm:prSet/>
      <dgm:spPr/>
      <dgm:t>
        <a:bodyPr/>
        <a:lstStyle/>
        <a:p>
          <a:endParaRPr lang="it-IT"/>
        </a:p>
      </dgm:t>
    </dgm:pt>
    <dgm:pt modelId="{BA5F8229-A31B-4542-A418-A9FF3015F8BC}">
      <dgm:prSet phldrT="[Testo]" custT="1"/>
      <dgm:spPr/>
      <dgm:t>
        <a:bodyPr/>
        <a:lstStyle/>
        <a:p>
          <a:r>
            <a:rPr lang="hr-HR" sz="1400" dirty="0" smtClean="0">
              <a:latin typeface="Trebuchet MS" panose="020B0603020202020204" pitchFamily="34" charset="0"/>
            </a:rPr>
            <a:t>Poboljšati znanje donositelja odluka, stručnjaka i sudjelovanje zajednice u upravljanju HBA aktiviranjem lokalnih skupina za podršku.</a:t>
          </a:r>
          <a:endParaRPr lang="it-IT" sz="1400" dirty="0">
            <a:latin typeface="Trebuchet MS" panose="020B0603020202020204" pitchFamily="34" charset="0"/>
          </a:endParaRPr>
        </a:p>
      </dgm:t>
    </dgm:pt>
    <dgm:pt modelId="{3DC9A5F5-5830-4B8F-BEBE-48106287790B}" type="parTrans" cxnId="{96D20EB6-F03E-4D19-8FB9-F443EAE16A8F}">
      <dgm:prSet/>
      <dgm:spPr/>
      <dgm:t>
        <a:bodyPr/>
        <a:lstStyle/>
        <a:p>
          <a:endParaRPr lang="it-IT"/>
        </a:p>
      </dgm:t>
    </dgm:pt>
    <dgm:pt modelId="{55B01D8A-8D71-4A8A-95D5-7474F238D74D}" type="sibTrans" cxnId="{96D20EB6-F03E-4D19-8FB9-F443EAE16A8F}">
      <dgm:prSet/>
      <dgm:spPr/>
      <dgm:t>
        <a:bodyPr/>
        <a:lstStyle/>
        <a:p>
          <a:endParaRPr lang="it-IT"/>
        </a:p>
      </dgm:t>
    </dgm:pt>
    <dgm:pt modelId="{6B3A2B70-23AF-4D55-830D-910F582E13D4}" type="pres">
      <dgm:prSet presAssocID="{8EAE43A8-1022-418A-BAB1-0178D2E2374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7228455-5558-4049-B4C7-AF1F71060EE5}" type="pres">
      <dgm:prSet presAssocID="{D1BD4C9B-4E46-4881-8ABA-92B311557619}" presName="root1" presStyleCnt="0"/>
      <dgm:spPr/>
    </dgm:pt>
    <dgm:pt modelId="{9A417E66-8B64-4B20-B7D6-B849411B3709}" type="pres">
      <dgm:prSet presAssocID="{D1BD4C9B-4E46-4881-8ABA-92B31155761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1FFB0E8-69CD-446A-A4DE-31277D94C9CC}" type="pres">
      <dgm:prSet presAssocID="{D1BD4C9B-4E46-4881-8ABA-92B311557619}" presName="level2hierChild" presStyleCnt="0"/>
      <dgm:spPr/>
    </dgm:pt>
    <dgm:pt modelId="{28BB0296-5996-4BB8-B701-7D33EF2C8241}" type="pres">
      <dgm:prSet presAssocID="{86EE67D4-CEDC-4E97-9959-E0CCF989C130}" presName="conn2-1" presStyleLbl="parChTrans1D2" presStyleIdx="0" presStyleCnt="4"/>
      <dgm:spPr/>
      <dgm:t>
        <a:bodyPr/>
        <a:lstStyle/>
        <a:p>
          <a:endParaRPr lang="it-IT"/>
        </a:p>
      </dgm:t>
    </dgm:pt>
    <dgm:pt modelId="{B6B4948D-AEC0-4EAD-B41F-D85F4D78BAE7}" type="pres">
      <dgm:prSet presAssocID="{86EE67D4-CEDC-4E97-9959-E0CCF989C130}" presName="connTx" presStyleLbl="parChTrans1D2" presStyleIdx="0" presStyleCnt="4"/>
      <dgm:spPr/>
      <dgm:t>
        <a:bodyPr/>
        <a:lstStyle/>
        <a:p>
          <a:endParaRPr lang="it-IT"/>
        </a:p>
      </dgm:t>
    </dgm:pt>
    <dgm:pt modelId="{4C13699D-BF3A-46DC-A5E0-44BAA23CCEEC}" type="pres">
      <dgm:prSet presAssocID="{CF4A8336-1052-48FE-881F-30E1ADC7392D}" presName="root2" presStyleCnt="0"/>
      <dgm:spPr/>
    </dgm:pt>
    <dgm:pt modelId="{0452B38B-E840-4809-AE9A-85EBFA64121F}" type="pres">
      <dgm:prSet presAssocID="{CF4A8336-1052-48FE-881F-30E1ADC7392D}" presName="LevelTwoTextNode" presStyleLbl="node2" presStyleIdx="0" presStyleCnt="4" custScaleX="24125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2E7E36A-BB65-4185-A3C6-FD243617FF94}" type="pres">
      <dgm:prSet presAssocID="{CF4A8336-1052-48FE-881F-30E1ADC7392D}" presName="level3hierChild" presStyleCnt="0"/>
      <dgm:spPr/>
    </dgm:pt>
    <dgm:pt modelId="{759CD692-7813-4944-BF65-E76D9A929B81}" type="pres">
      <dgm:prSet presAssocID="{AF329D48-D83E-46B0-95CC-39879A7CBF19}" presName="conn2-1" presStyleLbl="parChTrans1D2" presStyleIdx="1" presStyleCnt="4"/>
      <dgm:spPr/>
      <dgm:t>
        <a:bodyPr/>
        <a:lstStyle/>
        <a:p>
          <a:endParaRPr lang="it-IT"/>
        </a:p>
      </dgm:t>
    </dgm:pt>
    <dgm:pt modelId="{B378A044-442A-4D4E-9596-69F6C2A0F3C3}" type="pres">
      <dgm:prSet presAssocID="{AF329D48-D83E-46B0-95CC-39879A7CBF19}" presName="connTx" presStyleLbl="parChTrans1D2" presStyleIdx="1" presStyleCnt="4"/>
      <dgm:spPr/>
      <dgm:t>
        <a:bodyPr/>
        <a:lstStyle/>
        <a:p>
          <a:endParaRPr lang="it-IT"/>
        </a:p>
      </dgm:t>
    </dgm:pt>
    <dgm:pt modelId="{E665EBF1-ED54-4CF3-8934-B56781604048}" type="pres">
      <dgm:prSet presAssocID="{3E20B1A1-5539-4AF0-B46F-0E4C64575623}" presName="root2" presStyleCnt="0"/>
      <dgm:spPr/>
    </dgm:pt>
    <dgm:pt modelId="{E9B8452B-9F0C-4D60-881F-D981C1980577}" type="pres">
      <dgm:prSet presAssocID="{3E20B1A1-5539-4AF0-B46F-0E4C64575623}" presName="LevelTwoTextNode" presStyleLbl="node2" presStyleIdx="1" presStyleCnt="4" custScaleX="24148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8C03BFE-135F-44C6-9FC4-D951E73969BD}" type="pres">
      <dgm:prSet presAssocID="{3E20B1A1-5539-4AF0-B46F-0E4C64575623}" presName="level3hierChild" presStyleCnt="0"/>
      <dgm:spPr/>
    </dgm:pt>
    <dgm:pt modelId="{939A01D3-55FC-4403-8D59-00FFD949CD6A}" type="pres">
      <dgm:prSet presAssocID="{4B5805A9-DDFD-47F3-AE49-8923780E352B}" presName="conn2-1" presStyleLbl="parChTrans1D2" presStyleIdx="2" presStyleCnt="4"/>
      <dgm:spPr/>
      <dgm:t>
        <a:bodyPr/>
        <a:lstStyle/>
        <a:p>
          <a:endParaRPr lang="it-IT"/>
        </a:p>
      </dgm:t>
    </dgm:pt>
    <dgm:pt modelId="{1E1CB76E-BE0F-49C1-AF45-7A091BB245A3}" type="pres">
      <dgm:prSet presAssocID="{4B5805A9-DDFD-47F3-AE49-8923780E352B}" presName="connTx" presStyleLbl="parChTrans1D2" presStyleIdx="2" presStyleCnt="4"/>
      <dgm:spPr/>
      <dgm:t>
        <a:bodyPr/>
        <a:lstStyle/>
        <a:p>
          <a:endParaRPr lang="it-IT"/>
        </a:p>
      </dgm:t>
    </dgm:pt>
    <dgm:pt modelId="{DB269577-3496-440E-9C94-01A0162F9602}" type="pres">
      <dgm:prSet presAssocID="{C3215CF0-1732-4CB0-A42E-A11EDFF5729E}" presName="root2" presStyleCnt="0"/>
      <dgm:spPr/>
    </dgm:pt>
    <dgm:pt modelId="{BE62FECE-1582-40BB-8EA3-22CB3743AD50}" type="pres">
      <dgm:prSet presAssocID="{C3215CF0-1732-4CB0-A42E-A11EDFF5729E}" presName="LevelTwoTextNode" presStyleLbl="node2" presStyleIdx="2" presStyleCnt="4" custScaleX="241724" custLinFactNeighborX="2491" custLinFactNeighborY="-490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CAD7860-BE28-4F13-8AB9-0BA5BB46C813}" type="pres">
      <dgm:prSet presAssocID="{C3215CF0-1732-4CB0-A42E-A11EDFF5729E}" presName="level3hierChild" presStyleCnt="0"/>
      <dgm:spPr/>
    </dgm:pt>
    <dgm:pt modelId="{67320EA1-4D54-412F-84CE-B6206366381A}" type="pres">
      <dgm:prSet presAssocID="{3DC9A5F5-5830-4B8F-BEBE-48106287790B}" presName="conn2-1" presStyleLbl="parChTrans1D2" presStyleIdx="3" presStyleCnt="4"/>
      <dgm:spPr/>
      <dgm:t>
        <a:bodyPr/>
        <a:lstStyle/>
        <a:p>
          <a:endParaRPr lang="it-IT"/>
        </a:p>
      </dgm:t>
    </dgm:pt>
    <dgm:pt modelId="{63F9BD95-DBA7-4657-9EEE-C13F31F64C9B}" type="pres">
      <dgm:prSet presAssocID="{3DC9A5F5-5830-4B8F-BEBE-48106287790B}" presName="connTx" presStyleLbl="parChTrans1D2" presStyleIdx="3" presStyleCnt="4"/>
      <dgm:spPr/>
      <dgm:t>
        <a:bodyPr/>
        <a:lstStyle/>
        <a:p>
          <a:endParaRPr lang="it-IT"/>
        </a:p>
      </dgm:t>
    </dgm:pt>
    <dgm:pt modelId="{E749473A-CD16-40A7-BAC8-D3F645BA74BE}" type="pres">
      <dgm:prSet presAssocID="{BA5F8229-A31B-4542-A418-A9FF3015F8BC}" presName="root2" presStyleCnt="0"/>
      <dgm:spPr/>
    </dgm:pt>
    <dgm:pt modelId="{C0DD4A38-F00E-4877-ADD4-BC5C8F9F8B28}" type="pres">
      <dgm:prSet presAssocID="{BA5F8229-A31B-4542-A418-A9FF3015F8BC}" presName="LevelTwoTextNode" presStyleLbl="node2" presStyleIdx="3" presStyleCnt="4" custScaleX="24196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AFB0806-9689-46F3-A4C3-F9A0AE8B5B7B}" type="pres">
      <dgm:prSet presAssocID="{BA5F8229-A31B-4542-A418-A9FF3015F8BC}" presName="level3hierChild" presStyleCnt="0"/>
      <dgm:spPr/>
    </dgm:pt>
  </dgm:ptLst>
  <dgm:cxnLst>
    <dgm:cxn modelId="{DB4887A8-B94E-4338-ADB6-992DB1C88598}" type="presOf" srcId="{AF329D48-D83E-46B0-95CC-39879A7CBF19}" destId="{B378A044-442A-4D4E-9596-69F6C2A0F3C3}" srcOrd="1" destOrd="0" presId="urn:microsoft.com/office/officeart/2008/layout/HorizontalMultiLevelHierarchy"/>
    <dgm:cxn modelId="{057E688E-3BEB-41DA-9B8F-CBCAABC2A711}" type="presOf" srcId="{3DC9A5F5-5830-4B8F-BEBE-48106287790B}" destId="{67320EA1-4D54-412F-84CE-B6206366381A}" srcOrd="0" destOrd="0" presId="urn:microsoft.com/office/officeart/2008/layout/HorizontalMultiLevelHierarchy"/>
    <dgm:cxn modelId="{1D1E66C5-EDC6-485F-8AB8-2484319F550D}" srcId="{8EAE43A8-1022-418A-BAB1-0178D2E2374C}" destId="{D1BD4C9B-4E46-4881-8ABA-92B311557619}" srcOrd="0" destOrd="0" parTransId="{5690EEF1-C59F-4520-9A31-6372D7D36A58}" sibTransId="{50D4C922-2FD4-4145-8C14-D4A84B3D448F}"/>
    <dgm:cxn modelId="{93A0780D-FC4B-4B15-AA07-66309697D05D}" srcId="{D1BD4C9B-4E46-4881-8ABA-92B311557619}" destId="{3E20B1A1-5539-4AF0-B46F-0E4C64575623}" srcOrd="1" destOrd="0" parTransId="{AF329D48-D83E-46B0-95CC-39879A7CBF19}" sibTransId="{8BE1D1DF-D4E2-4E62-9DE8-E1D8152D8C89}"/>
    <dgm:cxn modelId="{EBB61BCE-1BA6-4DC8-A4D5-C21DAE602AF5}" type="presOf" srcId="{8EAE43A8-1022-418A-BAB1-0178D2E2374C}" destId="{6B3A2B70-23AF-4D55-830D-910F582E13D4}" srcOrd="0" destOrd="0" presId="urn:microsoft.com/office/officeart/2008/layout/HorizontalMultiLevelHierarchy"/>
    <dgm:cxn modelId="{6A84F250-016C-4ECC-8164-83241E0165E5}" type="presOf" srcId="{3E20B1A1-5539-4AF0-B46F-0E4C64575623}" destId="{E9B8452B-9F0C-4D60-881F-D981C1980577}" srcOrd="0" destOrd="0" presId="urn:microsoft.com/office/officeart/2008/layout/HorizontalMultiLevelHierarchy"/>
    <dgm:cxn modelId="{1CCFD020-75BB-4DBE-BB05-861B1E2D61E8}" type="presOf" srcId="{CF4A8336-1052-48FE-881F-30E1ADC7392D}" destId="{0452B38B-E840-4809-AE9A-85EBFA64121F}" srcOrd="0" destOrd="0" presId="urn:microsoft.com/office/officeart/2008/layout/HorizontalMultiLevelHierarchy"/>
    <dgm:cxn modelId="{2B0A1D55-5F62-4045-AE21-A753FE1A6DBC}" type="presOf" srcId="{4B5805A9-DDFD-47F3-AE49-8923780E352B}" destId="{939A01D3-55FC-4403-8D59-00FFD949CD6A}" srcOrd="0" destOrd="0" presId="urn:microsoft.com/office/officeart/2008/layout/HorizontalMultiLevelHierarchy"/>
    <dgm:cxn modelId="{BEA8174D-0116-4874-9496-FB300A4184C8}" type="presOf" srcId="{D1BD4C9B-4E46-4881-8ABA-92B311557619}" destId="{9A417E66-8B64-4B20-B7D6-B849411B3709}" srcOrd="0" destOrd="0" presId="urn:microsoft.com/office/officeart/2008/layout/HorizontalMultiLevelHierarchy"/>
    <dgm:cxn modelId="{35C99864-7CE2-4A0D-9B45-943FFC544C83}" type="presOf" srcId="{86EE67D4-CEDC-4E97-9959-E0CCF989C130}" destId="{28BB0296-5996-4BB8-B701-7D33EF2C8241}" srcOrd="0" destOrd="0" presId="urn:microsoft.com/office/officeart/2008/layout/HorizontalMultiLevelHierarchy"/>
    <dgm:cxn modelId="{20A1D50F-A149-4316-859A-4F93C25BDBDE}" srcId="{D1BD4C9B-4E46-4881-8ABA-92B311557619}" destId="{C3215CF0-1732-4CB0-A42E-A11EDFF5729E}" srcOrd="2" destOrd="0" parTransId="{4B5805A9-DDFD-47F3-AE49-8923780E352B}" sibTransId="{7820ABD1-03A6-405A-9322-4C4BEF903DC6}"/>
    <dgm:cxn modelId="{96D20EB6-F03E-4D19-8FB9-F443EAE16A8F}" srcId="{D1BD4C9B-4E46-4881-8ABA-92B311557619}" destId="{BA5F8229-A31B-4542-A418-A9FF3015F8BC}" srcOrd="3" destOrd="0" parTransId="{3DC9A5F5-5830-4B8F-BEBE-48106287790B}" sibTransId="{55B01D8A-8D71-4A8A-95D5-7474F238D74D}"/>
    <dgm:cxn modelId="{46084151-E6DC-479C-87EA-59A3E01F3011}" type="presOf" srcId="{86EE67D4-CEDC-4E97-9959-E0CCF989C130}" destId="{B6B4948D-AEC0-4EAD-B41F-D85F4D78BAE7}" srcOrd="1" destOrd="0" presId="urn:microsoft.com/office/officeart/2008/layout/HorizontalMultiLevelHierarchy"/>
    <dgm:cxn modelId="{7AF58C38-B0A3-4964-AB46-03227AB451EF}" type="presOf" srcId="{3DC9A5F5-5830-4B8F-BEBE-48106287790B}" destId="{63F9BD95-DBA7-4657-9EEE-C13F31F64C9B}" srcOrd="1" destOrd="0" presId="urn:microsoft.com/office/officeart/2008/layout/HorizontalMultiLevelHierarchy"/>
    <dgm:cxn modelId="{85A22CA2-81D6-4500-A480-BEB223281593}" type="presOf" srcId="{C3215CF0-1732-4CB0-A42E-A11EDFF5729E}" destId="{BE62FECE-1582-40BB-8EA3-22CB3743AD50}" srcOrd="0" destOrd="0" presId="urn:microsoft.com/office/officeart/2008/layout/HorizontalMultiLevelHierarchy"/>
    <dgm:cxn modelId="{20206AB8-A9F8-410C-83C8-7FCD9F5432B5}" srcId="{D1BD4C9B-4E46-4881-8ABA-92B311557619}" destId="{CF4A8336-1052-48FE-881F-30E1ADC7392D}" srcOrd="0" destOrd="0" parTransId="{86EE67D4-CEDC-4E97-9959-E0CCF989C130}" sibTransId="{6D474CB2-E014-45FD-A391-821837A15980}"/>
    <dgm:cxn modelId="{8D3B5250-85B9-4FE2-B97C-AAE36D857D2A}" type="presOf" srcId="{4B5805A9-DDFD-47F3-AE49-8923780E352B}" destId="{1E1CB76E-BE0F-49C1-AF45-7A091BB245A3}" srcOrd="1" destOrd="0" presId="urn:microsoft.com/office/officeart/2008/layout/HorizontalMultiLevelHierarchy"/>
    <dgm:cxn modelId="{12F8DF1A-1BA6-4A6A-AABB-305A74BFA15E}" type="presOf" srcId="{BA5F8229-A31B-4542-A418-A9FF3015F8BC}" destId="{C0DD4A38-F00E-4877-ADD4-BC5C8F9F8B28}" srcOrd="0" destOrd="0" presId="urn:microsoft.com/office/officeart/2008/layout/HorizontalMultiLevelHierarchy"/>
    <dgm:cxn modelId="{9A86D2C6-BC55-4736-9B08-8E3F88413616}" type="presOf" srcId="{AF329D48-D83E-46B0-95CC-39879A7CBF19}" destId="{759CD692-7813-4944-BF65-E76D9A929B81}" srcOrd="0" destOrd="0" presId="urn:microsoft.com/office/officeart/2008/layout/HorizontalMultiLevelHierarchy"/>
    <dgm:cxn modelId="{35C5316A-7B88-4840-82F9-A5F6A4632B99}" type="presParOf" srcId="{6B3A2B70-23AF-4D55-830D-910F582E13D4}" destId="{47228455-5558-4049-B4C7-AF1F71060EE5}" srcOrd="0" destOrd="0" presId="urn:microsoft.com/office/officeart/2008/layout/HorizontalMultiLevelHierarchy"/>
    <dgm:cxn modelId="{FED6E996-2D54-4F1E-B218-067833325456}" type="presParOf" srcId="{47228455-5558-4049-B4C7-AF1F71060EE5}" destId="{9A417E66-8B64-4B20-B7D6-B849411B3709}" srcOrd="0" destOrd="0" presId="urn:microsoft.com/office/officeart/2008/layout/HorizontalMultiLevelHierarchy"/>
    <dgm:cxn modelId="{C83492B2-5A20-4265-ABDC-C1C99AA12A7C}" type="presParOf" srcId="{47228455-5558-4049-B4C7-AF1F71060EE5}" destId="{E1FFB0E8-69CD-446A-A4DE-31277D94C9CC}" srcOrd="1" destOrd="0" presId="urn:microsoft.com/office/officeart/2008/layout/HorizontalMultiLevelHierarchy"/>
    <dgm:cxn modelId="{57888037-EFFF-4D43-B871-BEE70CDDDF66}" type="presParOf" srcId="{E1FFB0E8-69CD-446A-A4DE-31277D94C9CC}" destId="{28BB0296-5996-4BB8-B701-7D33EF2C8241}" srcOrd="0" destOrd="0" presId="urn:microsoft.com/office/officeart/2008/layout/HorizontalMultiLevelHierarchy"/>
    <dgm:cxn modelId="{9110FCC9-2DBC-4DE7-9731-982D2A0AB00A}" type="presParOf" srcId="{28BB0296-5996-4BB8-B701-7D33EF2C8241}" destId="{B6B4948D-AEC0-4EAD-B41F-D85F4D78BAE7}" srcOrd="0" destOrd="0" presId="urn:microsoft.com/office/officeart/2008/layout/HorizontalMultiLevelHierarchy"/>
    <dgm:cxn modelId="{0F684888-FDEA-4FF1-8C4C-93E207B6E0AC}" type="presParOf" srcId="{E1FFB0E8-69CD-446A-A4DE-31277D94C9CC}" destId="{4C13699D-BF3A-46DC-A5E0-44BAA23CCEEC}" srcOrd="1" destOrd="0" presId="urn:microsoft.com/office/officeart/2008/layout/HorizontalMultiLevelHierarchy"/>
    <dgm:cxn modelId="{0ABBBA6D-A5D0-41F2-8722-D2B1CEF76EED}" type="presParOf" srcId="{4C13699D-BF3A-46DC-A5E0-44BAA23CCEEC}" destId="{0452B38B-E840-4809-AE9A-85EBFA64121F}" srcOrd="0" destOrd="0" presId="urn:microsoft.com/office/officeart/2008/layout/HorizontalMultiLevelHierarchy"/>
    <dgm:cxn modelId="{4E1A3DD1-F2A8-420D-B93A-C421DA45FC3C}" type="presParOf" srcId="{4C13699D-BF3A-46DC-A5E0-44BAA23CCEEC}" destId="{A2E7E36A-BB65-4185-A3C6-FD243617FF94}" srcOrd="1" destOrd="0" presId="urn:microsoft.com/office/officeart/2008/layout/HorizontalMultiLevelHierarchy"/>
    <dgm:cxn modelId="{F2811BA9-D779-45D7-A9CE-CDD6F7A4B145}" type="presParOf" srcId="{E1FFB0E8-69CD-446A-A4DE-31277D94C9CC}" destId="{759CD692-7813-4944-BF65-E76D9A929B81}" srcOrd="2" destOrd="0" presId="urn:microsoft.com/office/officeart/2008/layout/HorizontalMultiLevelHierarchy"/>
    <dgm:cxn modelId="{BA12A923-7291-42AA-A363-E98E52BD50A6}" type="presParOf" srcId="{759CD692-7813-4944-BF65-E76D9A929B81}" destId="{B378A044-442A-4D4E-9596-69F6C2A0F3C3}" srcOrd="0" destOrd="0" presId="urn:microsoft.com/office/officeart/2008/layout/HorizontalMultiLevelHierarchy"/>
    <dgm:cxn modelId="{02BCB5ED-99BD-4D03-9D79-87486C65AA9C}" type="presParOf" srcId="{E1FFB0E8-69CD-446A-A4DE-31277D94C9CC}" destId="{E665EBF1-ED54-4CF3-8934-B56781604048}" srcOrd="3" destOrd="0" presId="urn:microsoft.com/office/officeart/2008/layout/HorizontalMultiLevelHierarchy"/>
    <dgm:cxn modelId="{CCBBC7A0-CD3A-4EF5-997C-9CB047C9D3C9}" type="presParOf" srcId="{E665EBF1-ED54-4CF3-8934-B56781604048}" destId="{E9B8452B-9F0C-4D60-881F-D981C1980577}" srcOrd="0" destOrd="0" presId="urn:microsoft.com/office/officeart/2008/layout/HorizontalMultiLevelHierarchy"/>
    <dgm:cxn modelId="{5BE6220E-4EB9-4BD0-82F6-9447B21D4AD4}" type="presParOf" srcId="{E665EBF1-ED54-4CF3-8934-B56781604048}" destId="{18C03BFE-135F-44C6-9FC4-D951E73969BD}" srcOrd="1" destOrd="0" presId="urn:microsoft.com/office/officeart/2008/layout/HorizontalMultiLevelHierarchy"/>
    <dgm:cxn modelId="{38D51E5C-A0E7-4036-B7B7-28E1B14943A8}" type="presParOf" srcId="{E1FFB0E8-69CD-446A-A4DE-31277D94C9CC}" destId="{939A01D3-55FC-4403-8D59-00FFD949CD6A}" srcOrd="4" destOrd="0" presId="urn:microsoft.com/office/officeart/2008/layout/HorizontalMultiLevelHierarchy"/>
    <dgm:cxn modelId="{DA71D629-81EB-40C4-8CAA-17378FC4314C}" type="presParOf" srcId="{939A01D3-55FC-4403-8D59-00FFD949CD6A}" destId="{1E1CB76E-BE0F-49C1-AF45-7A091BB245A3}" srcOrd="0" destOrd="0" presId="urn:microsoft.com/office/officeart/2008/layout/HorizontalMultiLevelHierarchy"/>
    <dgm:cxn modelId="{F28E3BCB-3B92-45C8-B2CF-E74DECDFAF2A}" type="presParOf" srcId="{E1FFB0E8-69CD-446A-A4DE-31277D94C9CC}" destId="{DB269577-3496-440E-9C94-01A0162F9602}" srcOrd="5" destOrd="0" presId="urn:microsoft.com/office/officeart/2008/layout/HorizontalMultiLevelHierarchy"/>
    <dgm:cxn modelId="{448AB749-8965-4C82-8741-464CFBBA827E}" type="presParOf" srcId="{DB269577-3496-440E-9C94-01A0162F9602}" destId="{BE62FECE-1582-40BB-8EA3-22CB3743AD50}" srcOrd="0" destOrd="0" presId="urn:microsoft.com/office/officeart/2008/layout/HorizontalMultiLevelHierarchy"/>
    <dgm:cxn modelId="{17114558-C221-4313-AD26-871ED15F3041}" type="presParOf" srcId="{DB269577-3496-440E-9C94-01A0162F9602}" destId="{7CAD7860-BE28-4F13-8AB9-0BA5BB46C813}" srcOrd="1" destOrd="0" presId="urn:microsoft.com/office/officeart/2008/layout/HorizontalMultiLevelHierarchy"/>
    <dgm:cxn modelId="{55CDF20F-9420-4302-8F9D-29431F79EE24}" type="presParOf" srcId="{E1FFB0E8-69CD-446A-A4DE-31277D94C9CC}" destId="{67320EA1-4D54-412F-84CE-B6206366381A}" srcOrd="6" destOrd="0" presId="urn:microsoft.com/office/officeart/2008/layout/HorizontalMultiLevelHierarchy"/>
    <dgm:cxn modelId="{8D056147-7833-452B-ACF5-62B616973A0A}" type="presParOf" srcId="{67320EA1-4D54-412F-84CE-B6206366381A}" destId="{63F9BD95-DBA7-4657-9EEE-C13F31F64C9B}" srcOrd="0" destOrd="0" presId="urn:microsoft.com/office/officeart/2008/layout/HorizontalMultiLevelHierarchy"/>
    <dgm:cxn modelId="{B0A6BBD0-91F6-44CD-ADAC-35CC4BC0B954}" type="presParOf" srcId="{E1FFB0E8-69CD-446A-A4DE-31277D94C9CC}" destId="{E749473A-CD16-40A7-BAC8-D3F645BA74BE}" srcOrd="7" destOrd="0" presId="urn:microsoft.com/office/officeart/2008/layout/HorizontalMultiLevelHierarchy"/>
    <dgm:cxn modelId="{8AEE2B4A-86F4-4229-94EE-7A57DB46F2C2}" type="presParOf" srcId="{E749473A-CD16-40A7-BAC8-D3F645BA74BE}" destId="{C0DD4A38-F00E-4877-ADD4-BC5C8F9F8B28}" srcOrd="0" destOrd="0" presId="urn:microsoft.com/office/officeart/2008/layout/HorizontalMultiLevelHierarchy"/>
    <dgm:cxn modelId="{3B9026AF-7980-4E74-8C9D-3AF567E6F2F2}" type="presParOf" srcId="{E749473A-CD16-40A7-BAC8-D3F645BA74BE}" destId="{FAFB0806-9689-46F3-A4C3-F9A0AE8B5B7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AE43A8-1022-418A-BAB1-0178D2E2374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1BD4C9B-4E46-4881-8ABA-92B311557619}">
      <dgm:prSet phldrT="[Testo]" custT="1"/>
      <dgm:spPr/>
      <dgm:t>
        <a:bodyPr/>
        <a:lstStyle/>
        <a:p>
          <a:r>
            <a:rPr lang="vi-VN" sz="1800" dirty="0" smtClean="0"/>
            <a:t>Izgrađena baština, energetski i ekološki prihvatljivi alati za održivo upravljanje povijesnim urbanim područjima</a:t>
          </a:r>
          <a:endParaRPr lang="it-IT" sz="1800" dirty="0">
            <a:latin typeface="Trebuchet MS" panose="020B0603020202020204" pitchFamily="34" charset="0"/>
          </a:endParaRPr>
        </a:p>
      </dgm:t>
    </dgm:pt>
    <dgm:pt modelId="{5690EEF1-C59F-4520-9A31-6372D7D36A58}" type="parTrans" cxnId="{1D1E66C5-EDC6-485F-8AB8-2484319F550D}">
      <dgm:prSet/>
      <dgm:spPr/>
      <dgm:t>
        <a:bodyPr/>
        <a:lstStyle/>
        <a:p>
          <a:endParaRPr lang="it-IT"/>
        </a:p>
      </dgm:t>
    </dgm:pt>
    <dgm:pt modelId="{50D4C922-2FD4-4145-8C14-D4A84B3D448F}" type="sibTrans" cxnId="{1D1E66C5-EDC6-485F-8AB8-2484319F550D}">
      <dgm:prSet/>
      <dgm:spPr/>
      <dgm:t>
        <a:bodyPr/>
        <a:lstStyle/>
        <a:p>
          <a:endParaRPr lang="it-IT"/>
        </a:p>
      </dgm:t>
    </dgm:pt>
    <dgm:pt modelId="{CF4A8336-1052-48FE-881F-30E1ADC7392D}">
      <dgm:prSet phldrT="[Testo]" custT="1"/>
      <dgm:spPr/>
      <dgm:t>
        <a:bodyPr/>
        <a:lstStyle/>
        <a:p>
          <a:r>
            <a:rPr lang="hr-HR" sz="1800" dirty="0" smtClean="0">
              <a:latin typeface="Trebuchet MS" panose="020B0603020202020204" pitchFamily="34" charset="0"/>
            </a:rPr>
            <a:t>Podrška integraciji u upravljanju kulturnom baštinom, upravnim postupcima u praksi(LOKALNE AkCIJSKE GRUPE)</a:t>
          </a:r>
        </a:p>
        <a:p>
          <a:r>
            <a:rPr lang="hr-HR" sz="1800" dirty="0" smtClean="0">
              <a:latin typeface="Trebuchet MS" panose="020B0603020202020204" pitchFamily="34" charset="0"/>
            </a:rPr>
            <a:t>&gt; NOVI PRISTUP / NOVE METODE</a:t>
          </a:r>
          <a:r>
            <a:rPr lang="it-IT" sz="1800" dirty="0" smtClean="0">
              <a:latin typeface="Trebuchet MS" panose="020B0603020202020204" pitchFamily="34" charset="0"/>
            </a:rPr>
            <a:t> </a:t>
          </a:r>
          <a:endParaRPr lang="it-IT" sz="1800" dirty="0">
            <a:latin typeface="Trebuchet MS" panose="020B0603020202020204" pitchFamily="34" charset="0"/>
          </a:endParaRPr>
        </a:p>
      </dgm:t>
    </dgm:pt>
    <dgm:pt modelId="{86EE67D4-CEDC-4E97-9959-E0CCF989C130}" type="parTrans" cxnId="{20206AB8-A9F8-410C-83C8-7FCD9F5432B5}">
      <dgm:prSet/>
      <dgm:spPr/>
      <dgm:t>
        <a:bodyPr/>
        <a:lstStyle/>
        <a:p>
          <a:endParaRPr lang="it-IT"/>
        </a:p>
      </dgm:t>
    </dgm:pt>
    <dgm:pt modelId="{6D474CB2-E014-45FD-A391-821837A15980}" type="sibTrans" cxnId="{20206AB8-A9F8-410C-83C8-7FCD9F5432B5}">
      <dgm:prSet/>
      <dgm:spPr/>
      <dgm:t>
        <a:bodyPr/>
        <a:lstStyle/>
        <a:p>
          <a:endParaRPr lang="it-IT"/>
        </a:p>
      </dgm:t>
    </dgm:pt>
    <dgm:pt modelId="{3E20B1A1-5539-4AF0-B46F-0E4C64575623}">
      <dgm:prSet phldrT="[Testo]" custT="1"/>
      <dgm:spPr/>
      <dgm:t>
        <a:bodyPr/>
        <a:lstStyle/>
        <a:p>
          <a:r>
            <a:rPr lang="vi-VN" sz="1800" dirty="0" smtClean="0"/>
            <a:t>Unapređenje integriranog praćenja i planiranja HBA uzimajući u obzir autentičnost / očuvanje identiteta i održivost</a:t>
          </a:r>
          <a:endParaRPr lang="hr-HR" sz="1800" dirty="0" smtClean="0">
            <a:latin typeface="Trebuchet MS" panose="020B0603020202020204" pitchFamily="34" charset="0"/>
          </a:endParaRPr>
        </a:p>
        <a:p>
          <a:r>
            <a:rPr lang="hr-HR" sz="1800" dirty="0" smtClean="0">
              <a:latin typeface="Trebuchet MS" panose="020B0603020202020204" pitchFamily="34" charset="0"/>
            </a:rPr>
            <a:t>&gt; NOVI POTREBE / NOVI ALATI</a:t>
          </a:r>
          <a:r>
            <a:rPr lang="it-IT" sz="1800" dirty="0" smtClean="0">
              <a:latin typeface="Trebuchet MS" panose="020B0603020202020204" pitchFamily="34" charset="0"/>
            </a:rPr>
            <a:t> </a:t>
          </a:r>
          <a:endParaRPr lang="it-IT" sz="1800" dirty="0">
            <a:latin typeface="Trebuchet MS" panose="020B0603020202020204" pitchFamily="34" charset="0"/>
          </a:endParaRPr>
        </a:p>
      </dgm:t>
    </dgm:pt>
    <dgm:pt modelId="{AF329D48-D83E-46B0-95CC-39879A7CBF19}" type="parTrans" cxnId="{93A0780D-FC4B-4B15-AA07-66309697D05D}">
      <dgm:prSet/>
      <dgm:spPr/>
      <dgm:t>
        <a:bodyPr/>
        <a:lstStyle/>
        <a:p>
          <a:endParaRPr lang="it-IT"/>
        </a:p>
      </dgm:t>
    </dgm:pt>
    <dgm:pt modelId="{8BE1D1DF-D4E2-4E62-9DE8-E1D8152D8C89}" type="sibTrans" cxnId="{93A0780D-FC4B-4B15-AA07-66309697D05D}">
      <dgm:prSet/>
      <dgm:spPr/>
      <dgm:t>
        <a:bodyPr/>
        <a:lstStyle/>
        <a:p>
          <a:endParaRPr lang="it-IT"/>
        </a:p>
      </dgm:t>
    </dgm:pt>
    <dgm:pt modelId="{C3215CF0-1732-4CB0-A42E-A11EDFF5729E}">
      <dgm:prSet phldrT="[Testo]" custT="1"/>
      <dgm:spPr/>
      <dgm:t>
        <a:bodyPr/>
        <a:lstStyle/>
        <a:p>
          <a:r>
            <a:rPr lang="hr-HR" sz="1800" dirty="0" smtClean="0">
              <a:latin typeface="Trebuchet MS" panose="020B0603020202020204" pitchFamily="34" charset="0"/>
            </a:rPr>
            <a:t>Poboljšanje uključivanja novih dionika i njihovih kompetencija</a:t>
          </a:r>
        </a:p>
        <a:p>
          <a:r>
            <a:rPr lang="hr-HR" sz="1800" dirty="0" smtClean="0">
              <a:latin typeface="Trebuchet MS" panose="020B0603020202020204" pitchFamily="34" charset="0"/>
            </a:rPr>
            <a:t>&gt; NOVI DIONICI / NOVE VJEŠTINE</a:t>
          </a:r>
          <a:endParaRPr lang="it-IT" sz="1800" dirty="0">
            <a:latin typeface="Trebuchet MS" panose="020B0603020202020204" pitchFamily="34" charset="0"/>
          </a:endParaRPr>
        </a:p>
      </dgm:t>
    </dgm:pt>
    <dgm:pt modelId="{4B5805A9-DDFD-47F3-AE49-8923780E352B}" type="parTrans" cxnId="{20A1D50F-A149-4316-859A-4F93C25BDBDE}">
      <dgm:prSet/>
      <dgm:spPr/>
      <dgm:t>
        <a:bodyPr/>
        <a:lstStyle/>
        <a:p>
          <a:endParaRPr lang="it-IT"/>
        </a:p>
      </dgm:t>
    </dgm:pt>
    <dgm:pt modelId="{7820ABD1-03A6-405A-9322-4C4BEF903DC6}" type="sibTrans" cxnId="{20A1D50F-A149-4316-859A-4F93C25BDBDE}">
      <dgm:prSet/>
      <dgm:spPr/>
      <dgm:t>
        <a:bodyPr/>
        <a:lstStyle/>
        <a:p>
          <a:endParaRPr lang="it-IT"/>
        </a:p>
      </dgm:t>
    </dgm:pt>
    <dgm:pt modelId="{6B3A2B70-23AF-4D55-830D-910F582E13D4}" type="pres">
      <dgm:prSet presAssocID="{8EAE43A8-1022-418A-BAB1-0178D2E2374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7228455-5558-4049-B4C7-AF1F71060EE5}" type="pres">
      <dgm:prSet presAssocID="{D1BD4C9B-4E46-4881-8ABA-92B311557619}" presName="root1" presStyleCnt="0"/>
      <dgm:spPr/>
    </dgm:pt>
    <dgm:pt modelId="{9A417E66-8B64-4B20-B7D6-B849411B3709}" type="pres">
      <dgm:prSet presAssocID="{D1BD4C9B-4E46-4881-8ABA-92B31155761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1FFB0E8-69CD-446A-A4DE-31277D94C9CC}" type="pres">
      <dgm:prSet presAssocID="{D1BD4C9B-4E46-4881-8ABA-92B311557619}" presName="level2hierChild" presStyleCnt="0"/>
      <dgm:spPr/>
    </dgm:pt>
    <dgm:pt modelId="{28BB0296-5996-4BB8-B701-7D33EF2C8241}" type="pres">
      <dgm:prSet presAssocID="{86EE67D4-CEDC-4E97-9959-E0CCF989C130}" presName="conn2-1" presStyleLbl="parChTrans1D2" presStyleIdx="0" presStyleCnt="3"/>
      <dgm:spPr/>
      <dgm:t>
        <a:bodyPr/>
        <a:lstStyle/>
        <a:p>
          <a:endParaRPr lang="it-IT"/>
        </a:p>
      </dgm:t>
    </dgm:pt>
    <dgm:pt modelId="{B6B4948D-AEC0-4EAD-B41F-D85F4D78BAE7}" type="pres">
      <dgm:prSet presAssocID="{86EE67D4-CEDC-4E97-9959-E0CCF989C130}" presName="connTx" presStyleLbl="parChTrans1D2" presStyleIdx="0" presStyleCnt="3"/>
      <dgm:spPr/>
      <dgm:t>
        <a:bodyPr/>
        <a:lstStyle/>
        <a:p>
          <a:endParaRPr lang="it-IT"/>
        </a:p>
      </dgm:t>
    </dgm:pt>
    <dgm:pt modelId="{4C13699D-BF3A-46DC-A5E0-44BAA23CCEEC}" type="pres">
      <dgm:prSet presAssocID="{CF4A8336-1052-48FE-881F-30E1ADC7392D}" presName="root2" presStyleCnt="0"/>
      <dgm:spPr/>
    </dgm:pt>
    <dgm:pt modelId="{0452B38B-E840-4809-AE9A-85EBFA64121F}" type="pres">
      <dgm:prSet presAssocID="{CF4A8336-1052-48FE-881F-30E1ADC7392D}" presName="LevelTwoTextNode" presStyleLbl="node2" presStyleIdx="0" presStyleCnt="3" custScaleX="241724" custScaleY="9072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2E7E36A-BB65-4185-A3C6-FD243617FF94}" type="pres">
      <dgm:prSet presAssocID="{CF4A8336-1052-48FE-881F-30E1ADC7392D}" presName="level3hierChild" presStyleCnt="0"/>
      <dgm:spPr/>
    </dgm:pt>
    <dgm:pt modelId="{759CD692-7813-4944-BF65-E76D9A929B81}" type="pres">
      <dgm:prSet presAssocID="{AF329D48-D83E-46B0-95CC-39879A7CBF19}" presName="conn2-1" presStyleLbl="parChTrans1D2" presStyleIdx="1" presStyleCnt="3"/>
      <dgm:spPr/>
      <dgm:t>
        <a:bodyPr/>
        <a:lstStyle/>
        <a:p>
          <a:endParaRPr lang="it-IT"/>
        </a:p>
      </dgm:t>
    </dgm:pt>
    <dgm:pt modelId="{B378A044-442A-4D4E-9596-69F6C2A0F3C3}" type="pres">
      <dgm:prSet presAssocID="{AF329D48-D83E-46B0-95CC-39879A7CBF19}" presName="connTx" presStyleLbl="parChTrans1D2" presStyleIdx="1" presStyleCnt="3"/>
      <dgm:spPr/>
      <dgm:t>
        <a:bodyPr/>
        <a:lstStyle/>
        <a:p>
          <a:endParaRPr lang="it-IT"/>
        </a:p>
      </dgm:t>
    </dgm:pt>
    <dgm:pt modelId="{E665EBF1-ED54-4CF3-8934-B56781604048}" type="pres">
      <dgm:prSet presAssocID="{3E20B1A1-5539-4AF0-B46F-0E4C64575623}" presName="root2" presStyleCnt="0"/>
      <dgm:spPr/>
    </dgm:pt>
    <dgm:pt modelId="{E9B8452B-9F0C-4D60-881F-D981C1980577}" type="pres">
      <dgm:prSet presAssocID="{3E20B1A1-5539-4AF0-B46F-0E4C64575623}" presName="LevelTwoTextNode" presStyleLbl="node2" presStyleIdx="1" presStyleCnt="3" custScaleX="24148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8C03BFE-135F-44C6-9FC4-D951E73969BD}" type="pres">
      <dgm:prSet presAssocID="{3E20B1A1-5539-4AF0-B46F-0E4C64575623}" presName="level3hierChild" presStyleCnt="0"/>
      <dgm:spPr/>
    </dgm:pt>
    <dgm:pt modelId="{939A01D3-55FC-4403-8D59-00FFD949CD6A}" type="pres">
      <dgm:prSet presAssocID="{4B5805A9-DDFD-47F3-AE49-8923780E352B}" presName="conn2-1" presStyleLbl="parChTrans1D2" presStyleIdx="2" presStyleCnt="3"/>
      <dgm:spPr/>
      <dgm:t>
        <a:bodyPr/>
        <a:lstStyle/>
        <a:p>
          <a:endParaRPr lang="it-IT"/>
        </a:p>
      </dgm:t>
    </dgm:pt>
    <dgm:pt modelId="{1E1CB76E-BE0F-49C1-AF45-7A091BB245A3}" type="pres">
      <dgm:prSet presAssocID="{4B5805A9-DDFD-47F3-AE49-8923780E352B}" presName="connTx" presStyleLbl="parChTrans1D2" presStyleIdx="2" presStyleCnt="3"/>
      <dgm:spPr/>
      <dgm:t>
        <a:bodyPr/>
        <a:lstStyle/>
        <a:p>
          <a:endParaRPr lang="it-IT"/>
        </a:p>
      </dgm:t>
    </dgm:pt>
    <dgm:pt modelId="{DB269577-3496-440E-9C94-01A0162F9602}" type="pres">
      <dgm:prSet presAssocID="{C3215CF0-1732-4CB0-A42E-A11EDFF5729E}" presName="root2" presStyleCnt="0"/>
      <dgm:spPr/>
    </dgm:pt>
    <dgm:pt modelId="{BE62FECE-1582-40BB-8EA3-22CB3743AD50}" type="pres">
      <dgm:prSet presAssocID="{C3215CF0-1732-4CB0-A42E-A11EDFF5729E}" presName="LevelTwoTextNode" presStyleLbl="node2" presStyleIdx="2" presStyleCnt="3" custScaleX="24125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CAD7860-BE28-4F13-8AB9-0BA5BB46C813}" type="pres">
      <dgm:prSet presAssocID="{C3215CF0-1732-4CB0-A42E-A11EDFF5729E}" presName="level3hierChild" presStyleCnt="0"/>
      <dgm:spPr/>
    </dgm:pt>
  </dgm:ptLst>
  <dgm:cxnLst>
    <dgm:cxn modelId="{1D1E66C5-EDC6-485F-8AB8-2484319F550D}" srcId="{8EAE43A8-1022-418A-BAB1-0178D2E2374C}" destId="{D1BD4C9B-4E46-4881-8ABA-92B311557619}" srcOrd="0" destOrd="0" parTransId="{5690EEF1-C59F-4520-9A31-6372D7D36A58}" sibTransId="{50D4C922-2FD4-4145-8C14-D4A84B3D448F}"/>
    <dgm:cxn modelId="{20AFB7D7-E840-4EEC-B2F9-9D11C62CC469}" type="presOf" srcId="{AF329D48-D83E-46B0-95CC-39879A7CBF19}" destId="{B378A044-442A-4D4E-9596-69F6C2A0F3C3}" srcOrd="1" destOrd="0" presId="urn:microsoft.com/office/officeart/2008/layout/HorizontalMultiLevelHierarchy"/>
    <dgm:cxn modelId="{93A0780D-FC4B-4B15-AA07-66309697D05D}" srcId="{D1BD4C9B-4E46-4881-8ABA-92B311557619}" destId="{3E20B1A1-5539-4AF0-B46F-0E4C64575623}" srcOrd="1" destOrd="0" parTransId="{AF329D48-D83E-46B0-95CC-39879A7CBF19}" sibTransId="{8BE1D1DF-D4E2-4E62-9DE8-E1D8152D8C89}"/>
    <dgm:cxn modelId="{6F107ED3-9905-4F33-8A44-AC779871D4CF}" type="presOf" srcId="{8EAE43A8-1022-418A-BAB1-0178D2E2374C}" destId="{6B3A2B70-23AF-4D55-830D-910F582E13D4}" srcOrd="0" destOrd="0" presId="urn:microsoft.com/office/officeart/2008/layout/HorizontalMultiLevelHierarchy"/>
    <dgm:cxn modelId="{49DE1B47-1741-467C-915F-D30733227AA5}" type="presOf" srcId="{AF329D48-D83E-46B0-95CC-39879A7CBF19}" destId="{759CD692-7813-4944-BF65-E76D9A929B81}" srcOrd="0" destOrd="0" presId="urn:microsoft.com/office/officeart/2008/layout/HorizontalMultiLevelHierarchy"/>
    <dgm:cxn modelId="{C4201027-2E86-4BB9-BF7E-11728556A6E4}" type="presOf" srcId="{3E20B1A1-5539-4AF0-B46F-0E4C64575623}" destId="{E9B8452B-9F0C-4D60-881F-D981C1980577}" srcOrd="0" destOrd="0" presId="urn:microsoft.com/office/officeart/2008/layout/HorizontalMultiLevelHierarchy"/>
    <dgm:cxn modelId="{20A1D50F-A149-4316-859A-4F93C25BDBDE}" srcId="{D1BD4C9B-4E46-4881-8ABA-92B311557619}" destId="{C3215CF0-1732-4CB0-A42E-A11EDFF5729E}" srcOrd="2" destOrd="0" parTransId="{4B5805A9-DDFD-47F3-AE49-8923780E352B}" sibTransId="{7820ABD1-03A6-405A-9322-4C4BEF903DC6}"/>
    <dgm:cxn modelId="{06BD4257-F786-4336-BC5D-8068E7456B4A}" type="presOf" srcId="{D1BD4C9B-4E46-4881-8ABA-92B311557619}" destId="{9A417E66-8B64-4B20-B7D6-B849411B3709}" srcOrd="0" destOrd="0" presId="urn:microsoft.com/office/officeart/2008/layout/HorizontalMultiLevelHierarchy"/>
    <dgm:cxn modelId="{42B0A253-D8A8-4D4C-A7FE-BB06C9AE01D1}" type="presOf" srcId="{4B5805A9-DDFD-47F3-AE49-8923780E352B}" destId="{939A01D3-55FC-4403-8D59-00FFD949CD6A}" srcOrd="0" destOrd="0" presId="urn:microsoft.com/office/officeart/2008/layout/HorizontalMultiLevelHierarchy"/>
    <dgm:cxn modelId="{267DDCAF-B02A-495C-A0A4-1635605967DC}" type="presOf" srcId="{86EE67D4-CEDC-4E97-9959-E0CCF989C130}" destId="{28BB0296-5996-4BB8-B701-7D33EF2C8241}" srcOrd="0" destOrd="0" presId="urn:microsoft.com/office/officeart/2008/layout/HorizontalMultiLevelHierarchy"/>
    <dgm:cxn modelId="{E8AAAE04-6EA1-4906-8CB0-60F028C48C55}" type="presOf" srcId="{86EE67D4-CEDC-4E97-9959-E0CCF989C130}" destId="{B6B4948D-AEC0-4EAD-B41F-D85F4D78BAE7}" srcOrd="1" destOrd="0" presId="urn:microsoft.com/office/officeart/2008/layout/HorizontalMultiLevelHierarchy"/>
    <dgm:cxn modelId="{F572756A-D8E2-4D75-BB24-A8837EA50BC7}" type="presOf" srcId="{C3215CF0-1732-4CB0-A42E-A11EDFF5729E}" destId="{BE62FECE-1582-40BB-8EA3-22CB3743AD50}" srcOrd="0" destOrd="0" presId="urn:microsoft.com/office/officeart/2008/layout/HorizontalMultiLevelHierarchy"/>
    <dgm:cxn modelId="{F9DAA8F6-28BD-4774-97F1-FBEEAD795783}" type="presOf" srcId="{4B5805A9-DDFD-47F3-AE49-8923780E352B}" destId="{1E1CB76E-BE0F-49C1-AF45-7A091BB245A3}" srcOrd="1" destOrd="0" presId="urn:microsoft.com/office/officeart/2008/layout/HorizontalMultiLevelHierarchy"/>
    <dgm:cxn modelId="{20206AB8-A9F8-410C-83C8-7FCD9F5432B5}" srcId="{D1BD4C9B-4E46-4881-8ABA-92B311557619}" destId="{CF4A8336-1052-48FE-881F-30E1ADC7392D}" srcOrd="0" destOrd="0" parTransId="{86EE67D4-CEDC-4E97-9959-E0CCF989C130}" sibTransId="{6D474CB2-E014-45FD-A391-821837A15980}"/>
    <dgm:cxn modelId="{891FE552-04CA-4F8D-BA4B-B58AABB621C2}" type="presOf" srcId="{CF4A8336-1052-48FE-881F-30E1ADC7392D}" destId="{0452B38B-E840-4809-AE9A-85EBFA64121F}" srcOrd="0" destOrd="0" presId="urn:microsoft.com/office/officeart/2008/layout/HorizontalMultiLevelHierarchy"/>
    <dgm:cxn modelId="{ED7D45E7-ECE2-4958-8BF7-4D0772D0ADDF}" type="presParOf" srcId="{6B3A2B70-23AF-4D55-830D-910F582E13D4}" destId="{47228455-5558-4049-B4C7-AF1F71060EE5}" srcOrd="0" destOrd="0" presId="urn:microsoft.com/office/officeart/2008/layout/HorizontalMultiLevelHierarchy"/>
    <dgm:cxn modelId="{16434942-853C-4D7F-8F8C-EF4A5C4644AF}" type="presParOf" srcId="{47228455-5558-4049-B4C7-AF1F71060EE5}" destId="{9A417E66-8B64-4B20-B7D6-B849411B3709}" srcOrd="0" destOrd="0" presId="urn:microsoft.com/office/officeart/2008/layout/HorizontalMultiLevelHierarchy"/>
    <dgm:cxn modelId="{4FF72850-3819-4F5E-A596-3A37481CE801}" type="presParOf" srcId="{47228455-5558-4049-B4C7-AF1F71060EE5}" destId="{E1FFB0E8-69CD-446A-A4DE-31277D94C9CC}" srcOrd="1" destOrd="0" presId="urn:microsoft.com/office/officeart/2008/layout/HorizontalMultiLevelHierarchy"/>
    <dgm:cxn modelId="{37FA1748-B9D2-4827-A3E0-181CC6E79502}" type="presParOf" srcId="{E1FFB0E8-69CD-446A-A4DE-31277D94C9CC}" destId="{28BB0296-5996-4BB8-B701-7D33EF2C8241}" srcOrd="0" destOrd="0" presId="urn:microsoft.com/office/officeart/2008/layout/HorizontalMultiLevelHierarchy"/>
    <dgm:cxn modelId="{920BDA4C-94B0-4044-91A6-E70931232AB9}" type="presParOf" srcId="{28BB0296-5996-4BB8-B701-7D33EF2C8241}" destId="{B6B4948D-AEC0-4EAD-B41F-D85F4D78BAE7}" srcOrd="0" destOrd="0" presId="urn:microsoft.com/office/officeart/2008/layout/HorizontalMultiLevelHierarchy"/>
    <dgm:cxn modelId="{D52692F1-C27E-4754-AC80-53957379EFF4}" type="presParOf" srcId="{E1FFB0E8-69CD-446A-A4DE-31277D94C9CC}" destId="{4C13699D-BF3A-46DC-A5E0-44BAA23CCEEC}" srcOrd="1" destOrd="0" presId="urn:microsoft.com/office/officeart/2008/layout/HorizontalMultiLevelHierarchy"/>
    <dgm:cxn modelId="{5B31DA28-46E9-49D1-8188-9D3FF8A3EBDE}" type="presParOf" srcId="{4C13699D-BF3A-46DC-A5E0-44BAA23CCEEC}" destId="{0452B38B-E840-4809-AE9A-85EBFA64121F}" srcOrd="0" destOrd="0" presId="urn:microsoft.com/office/officeart/2008/layout/HorizontalMultiLevelHierarchy"/>
    <dgm:cxn modelId="{28B7B538-AF24-4A33-9CD0-767DA738A2B9}" type="presParOf" srcId="{4C13699D-BF3A-46DC-A5E0-44BAA23CCEEC}" destId="{A2E7E36A-BB65-4185-A3C6-FD243617FF94}" srcOrd="1" destOrd="0" presId="urn:microsoft.com/office/officeart/2008/layout/HorizontalMultiLevelHierarchy"/>
    <dgm:cxn modelId="{1CC28988-49F0-4C28-97F9-392867041AFD}" type="presParOf" srcId="{E1FFB0E8-69CD-446A-A4DE-31277D94C9CC}" destId="{759CD692-7813-4944-BF65-E76D9A929B81}" srcOrd="2" destOrd="0" presId="urn:microsoft.com/office/officeart/2008/layout/HorizontalMultiLevelHierarchy"/>
    <dgm:cxn modelId="{8EFC8EFC-C086-4642-AC5C-3593E61A3138}" type="presParOf" srcId="{759CD692-7813-4944-BF65-E76D9A929B81}" destId="{B378A044-442A-4D4E-9596-69F6C2A0F3C3}" srcOrd="0" destOrd="0" presId="urn:microsoft.com/office/officeart/2008/layout/HorizontalMultiLevelHierarchy"/>
    <dgm:cxn modelId="{3D2E244F-9F8A-473A-A818-BB3FCC22FCD4}" type="presParOf" srcId="{E1FFB0E8-69CD-446A-A4DE-31277D94C9CC}" destId="{E665EBF1-ED54-4CF3-8934-B56781604048}" srcOrd="3" destOrd="0" presId="urn:microsoft.com/office/officeart/2008/layout/HorizontalMultiLevelHierarchy"/>
    <dgm:cxn modelId="{928B3FCA-E576-4552-8E9F-6C1FAE72A954}" type="presParOf" srcId="{E665EBF1-ED54-4CF3-8934-B56781604048}" destId="{E9B8452B-9F0C-4D60-881F-D981C1980577}" srcOrd="0" destOrd="0" presId="urn:microsoft.com/office/officeart/2008/layout/HorizontalMultiLevelHierarchy"/>
    <dgm:cxn modelId="{73FCFBF6-FAC6-4B80-A3B4-2165606524F2}" type="presParOf" srcId="{E665EBF1-ED54-4CF3-8934-B56781604048}" destId="{18C03BFE-135F-44C6-9FC4-D951E73969BD}" srcOrd="1" destOrd="0" presId="urn:microsoft.com/office/officeart/2008/layout/HorizontalMultiLevelHierarchy"/>
    <dgm:cxn modelId="{8996400F-433B-4027-8ACF-1DED8B5BDD73}" type="presParOf" srcId="{E1FFB0E8-69CD-446A-A4DE-31277D94C9CC}" destId="{939A01D3-55FC-4403-8D59-00FFD949CD6A}" srcOrd="4" destOrd="0" presId="urn:microsoft.com/office/officeart/2008/layout/HorizontalMultiLevelHierarchy"/>
    <dgm:cxn modelId="{506902F1-7CAB-4403-A601-68F4D9149751}" type="presParOf" srcId="{939A01D3-55FC-4403-8D59-00FFD949CD6A}" destId="{1E1CB76E-BE0F-49C1-AF45-7A091BB245A3}" srcOrd="0" destOrd="0" presId="urn:microsoft.com/office/officeart/2008/layout/HorizontalMultiLevelHierarchy"/>
    <dgm:cxn modelId="{9423CE88-1D62-457D-B1B1-59E9A135D7FE}" type="presParOf" srcId="{E1FFB0E8-69CD-446A-A4DE-31277D94C9CC}" destId="{DB269577-3496-440E-9C94-01A0162F9602}" srcOrd="5" destOrd="0" presId="urn:microsoft.com/office/officeart/2008/layout/HorizontalMultiLevelHierarchy"/>
    <dgm:cxn modelId="{D12ADB09-34EA-4398-85D2-A8CCEF54FF2F}" type="presParOf" srcId="{DB269577-3496-440E-9C94-01A0162F9602}" destId="{BE62FECE-1582-40BB-8EA3-22CB3743AD50}" srcOrd="0" destOrd="0" presId="urn:microsoft.com/office/officeart/2008/layout/HorizontalMultiLevelHierarchy"/>
    <dgm:cxn modelId="{0F773D6A-49B5-4C30-8481-C2A67D5570A4}" type="presParOf" srcId="{DB269577-3496-440E-9C94-01A0162F9602}" destId="{7CAD7860-BE28-4F13-8AB9-0BA5BB46C81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320EA1-4D54-412F-84CE-B6206366381A}">
      <dsp:nvSpPr>
        <dsp:cNvPr id="0" name=""/>
        <dsp:cNvSpPr/>
      </dsp:nvSpPr>
      <dsp:spPr>
        <a:xfrm>
          <a:off x="868410" y="2279175"/>
          <a:ext cx="564826" cy="16144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2413" y="0"/>
              </a:lnTo>
              <a:lnTo>
                <a:pt x="282413" y="1614405"/>
              </a:lnTo>
              <a:lnTo>
                <a:pt x="564826" y="16144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600" kern="1200"/>
        </a:p>
      </dsp:txBody>
      <dsp:txXfrm>
        <a:off x="1108064" y="3043619"/>
        <a:ext cx="85518" cy="85518"/>
      </dsp:txXfrm>
    </dsp:sp>
    <dsp:sp modelId="{939A01D3-55FC-4403-8D59-00FFD949CD6A}">
      <dsp:nvSpPr>
        <dsp:cNvPr id="0" name=""/>
        <dsp:cNvSpPr/>
      </dsp:nvSpPr>
      <dsp:spPr>
        <a:xfrm>
          <a:off x="868410" y="2279175"/>
          <a:ext cx="578913" cy="495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9456" y="0"/>
              </a:lnTo>
              <a:lnTo>
                <a:pt x="289456" y="495928"/>
              </a:lnTo>
              <a:lnTo>
                <a:pt x="578913" y="4959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1138810" y="2508082"/>
        <a:ext cx="38114" cy="38114"/>
      </dsp:txXfrm>
    </dsp:sp>
    <dsp:sp modelId="{759CD692-7813-4944-BF65-E76D9A929B81}">
      <dsp:nvSpPr>
        <dsp:cNvPr id="0" name=""/>
        <dsp:cNvSpPr/>
      </dsp:nvSpPr>
      <dsp:spPr>
        <a:xfrm>
          <a:off x="868410" y="1741040"/>
          <a:ext cx="564826" cy="538135"/>
        </a:xfrm>
        <a:custGeom>
          <a:avLst/>
          <a:gdLst/>
          <a:ahLst/>
          <a:cxnLst/>
          <a:rect l="0" t="0" r="0" b="0"/>
          <a:pathLst>
            <a:path>
              <a:moveTo>
                <a:pt x="0" y="538135"/>
              </a:moveTo>
              <a:lnTo>
                <a:pt x="282413" y="538135"/>
              </a:lnTo>
              <a:lnTo>
                <a:pt x="282413" y="0"/>
              </a:lnTo>
              <a:lnTo>
                <a:pt x="56482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1131320" y="1990604"/>
        <a:ext cx="39006" cy="39006"/>
      </dsp:txXfrm>
    </dsp:sp>
    <dsp:sp modelId="{28BB0296-5996-4BB8-B701-7D33EF2C8241}">
      <dsp:nvSpPr>
        <dsp:cNvPr id="0" name=""/>
        <dsp:cNvSpPr/>
      </dsp:nvSpPr>
      <dsp:spPr>
        <a:xfrm>
          <a:off x="868410" y="664770"/>
          <a:ext cx="564826" cy="1614405"/>
        </a:xfrm>
        <a:custGeom>
          <a:avLst/>
          <a:gdLst/>
          <a:ahLst/>
          <a:cxnLst/>
          <a:rect l="0" t="0" r="0" b="0"/>
          <a:pathLst>
            <a:path>
              <a:moveTo>
                <a:pt x="0" y="1614405"/>
              </a:moveTo>
              <a:lnTo>
                <a:pt x="282413" y="1614405"/>
              </a:lnTo>
              <a:lnTo>
                <a:pt x="282413" y="0"/>
              </a:lnTo>
              <a:lnTo>
                <a:pt x="56482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600" kern="1200"/>
        </a:p>
      </dsp:txBody>
      <dsp:txXfrm>
        <a:off x="1108064" y="1429213"/>
        <a:ext cx="85518" cy="85518"/>
      </dsp:txXfrm>
    </dsp:sp>
    <dsp:sp modelId="{9A417E66-8B64-4B20-B7D6-B849411B3709}">
      <dsp:nvSpPr>
        <dsp:cNvPr id="0" name=""/>
        <dsp:cNvSpPr/>
      </dsp:nvSpPr>
      <dsp:spPr>
        <a:xfrm rot="16200000">
          <a:off x="-1827929" y="1848667"/>
          <a:ext cx="4531663" cy="86101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800" kern="1200" dirty="0" smtClean="0"/>
            <a:t>Izgrađena baština, energetski i ekološki prihvatljivi alati za održivo upravljanje povijesnim urbanim područjima</a:t>
          </a:r>
          <a:endParaRPr lang="it-IT" sz="1800" kern="1200" dirty="0">
            <a:latin typeface="Trebuchet MS" panose="020B0603020202020204" pitchFamily="34" charset="0"/>
          </a:endParaRPr>
        </a:p>
      </dsp:txBody>
      <dsp:txXfrm rot="16200000">
        <a:off x="-1827929" y="1848667"/>
        <a:ext cx="4531663" cy="861016"/>
      </dsp:txXfrm>
    </dsp:sp>
    <dsp:sp modelId="{0452B38B-E840-4809-AE9A-85EBFA64121F}">
      <dsp:nvSpPr>
        <dsp:cNvPr id="0" name=""/>
        <dsp:cNvSpPr/>
      </dsp:nvSpPr>
      <dsp:spPr>
        <a:xfrm>
          <a:off x="1433236" y="234262"/>
          <a:ext cx="6813248" cy="86101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400" kern="1200" dirty="0" smtClean="0"/>
            <a:t>Unaprijediti i promicati integrirani pristup održivom upravljanju </a:t>
          </a:r>
          <a:r>
            <a:rPr lang="hr-HR" sz="1400" kern="1200" dirty="0" smtClean="0"/>
            <a:t>p</a:t>
          </a:r>
          <a:r>
            <a:rPr lang="vi-VN" sz="1400" kern="1200" dirty="0" smtClean="0"/>
            <a:t>ovijesno izgrađenim područjima (HBA), temeljenog na praćenju interakcija između očuvanja kulturnih vrijednosti i razvoja okoliša kao glavne strategije upravljanja složenosti, učinkovitosti i smanjenja sukoba</a:t>
          </a:r>
          <a:r>
            <a:rPr lang="hr-HR" sz="1400" kern="1200" dirty="0" smtClean="0"/>
            <a:t>;</a:t>
          </a:r>
          <a:endParaRPr lang="it-IT" sz="1400" kern="1200" dirty="0">
            <a:latin typeface="Trebuchet MS" panose="020B0603020202020204" pitchFamily="34" charset="0"/>
          </a:endParaRPr>
        </a:p>
      </dsp:txBody>
      <dsp:txXfrm>
        <a:off x="1433236" y="234262"/>
        <a:ext cx="6813248" cy="861016"/>
      </dsp:txXfrm>
    </dsp:sp>
    <dsp:sp modelId="{E9B8452B-9F0C-4D60-881F-D981C1980577}">
      <dsp:nvSpPr>
        <dsp:cNvPr id="0" name=""/>
        <dsp:cNvSpPr/>
      </dsp:nvSpPr>
      <dsp:spPr>
        <a:xfrm>
          <a:off x="1433236" y="1310532"/>
          <a:ext cx="6819913" cy="86101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Definirati zajedničko razumijevanje i pristup upravljanju HBA-om, kao temelja za poboljšanje upravljanja, tehničkih alata i kapaciteta te uključivanje zajednice</a:t>
          </a:r>
          <a:r>
            <a:rPr lang="en-US" sz="1400" kern="1200" dirty="0" smtClean="0">
              <a:latin typeface="Trebuchet MS" panose="020B0603020202020204" pitchFamily="34" charset="0"/>
            </a:rPr>
            <a:t>; </a:t>
          </a:r>
          <a:endParaRPr lang="it-IT" sz="1400" kern="1200" dirty="0">
            <a:latin typeface="Trebuchet MS" panose="020B0603020202020204" pitchFamily="34" charset="0"/>
          </a:endParaRPr>
        </a:p>
      </dsp:txBody>
      <dsp:txXfrm>
        <a:off x="1433236" y="1310532"/>
        <a:ext cx="6819913" cy="861016"/>
      </dsp:txXfrm>
    </dsp:sp>
    <dsp:sp modelId="{BE62FECE-1582-40BB-8EA3-22CB3743AD50}">
      <dsp:nvSpPr>
        <dsp:cNvPr id="0" name=""/>
        <dsp:cNvSpPr/>
      </dsp:nvSpPr>
      <dsp:spPr>
        <a:xfrm>
          <a:off x="1447324" y="2344595"/>
          <a:ext cx="6826606" cy="86101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>
              <a:latin typeface="Trebuchet MS" panose="020B0603020202020204" pitchFamily="34" charset="0"/>
            </a:rPr>
            <a:t>Poboljšati učinkovitost procesa donošenja odluka i procesa upravljanja povezanim s HBA-om, kao što su praćenje i evaluacija, prevencija rizika, održivost okoliša, očuvanje, ponovna upotreba;</a:t>
          </a:r>
          <a:endParaRPr lang="it-IT" sz="1000" kern="1200" dirty="0">
            <a:latin typeface="Trebuchet MS" panose="020B0603020202020204" pitchFamily="34" charset="0"/>
          </a:endParaRPr>
        </a:p>
      </dsp:txBody>
      <dsp:txXfrm>
        <a:off x="1447324" y="2344595"/>
        <a:ext cx="6826606" cy="861016"/>
      </dsp:txXfrm>
    </dsp:sp>
    <dsp:sp modelId="{C0DD4A38-F00E-4877-ADD4-BC5C8F9F8B28}">
      <dsp:nvSpPr>
        <dsp:cNvPr id="0" name=""/>
        <dsp:cNvSpPr/>
      </dsp:nvSpPr>
      <dsp:spPr>
        <a:xfrm>
          <a:off x="1433236" y="3463072"/>
          <a:ext cx="6833299" cy="86101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>
              <a:latin typeface="Trebuchet MS" panose="020B0603020202020204" pitchFamily="34" charset="0"/>
            </a:rPr>
            <a:t>Poboljšati znanje donositelja odluka, stručnjaka i sudjelovanje zajednice u upravljanju HBA aktiviranjem lokalnih skupina za podršku.</a:t>
          </a:r>
          <a:endParaRPr lang="it-IT" sz="1400" kern="1200" dirty="0">
            <a:latin typeface="Trebuchet MS" panose="020B0603020202020204" pitchFamily="34" charset="0"/>
          </a:endParaRPr>
        </a:p>
      </dsp:txBody>
      <dsp:txXfrm>
        <a:off x="1433236" y="3463072"/>
        <a:ext cx="6833299" cy="86101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9A01D3-55FC-4403-8D59-00FFD949CD6A}">
      <dsp:nvSpPr>
        <dsp:cNvPr id="0" name=""/>
        <dsp:cNvSpPr/>
      </dsp:nvSpPr>
      <dsp:spPr>
        <a:xfrm>
          <a:off x="868552" y="2279175"/>
          <a:ext cx="565380" cy="1037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2690" y="0"/>
              </a:lnTo>
              <a:lnTo>
                <a:pt x="282690" y="1037348"/>
              </a:lnTo>
              <a:lnTo>
                <a:pt x="565380" y="10373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1121707" y="2768314"/>
        <a:ext cx="59070" cy="59070"/>
      </dsp:txXfrm>
    </dsp:sp>
    <dsp:sp modelId="{759CD692-7813-4944-BF65-E76D9A929B81}">
      <dsp:nvSpPr>
        <dsp:cNvPr id="0" name=""/>
        <dsp:cNvSpPr/>
      </dsp:nvSpPr>
      <dsp:spPr>
        <a:xfrm>
          <a:off x="868552" y="2193478"/>
          <a:ext cx="5653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85697"/>
              </a:moveTo>
              <a:lnTo>
                <a:pt x="282690" y="85697"/>
              </a:lnTo>
              <a:lnTo>
                <a:pt x="282690" y="45720"/>
              </a:lnTo>
              <a:lnTo>
                <a:pt x="565380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1137073" y="2225028"/>
        <a:ext cx="28339" cy="28339"/>
      </dsp:txXfrm>
    </dsp:sp>
    <dsp:sp modelId="{28BB0296-5996-4BB8-B701-7D33EF2C8241}">
      <dsp:nvSpPr>
        <dsp:cNvPr id="0" name=""/>
        <dsp:cNvSpPr/>
      </dsp:nvSpPr>
      <dsp:spPr>
        <a:xfrm>
          <a:off x="868552" y="1201849"/>
          <a:ext cx="565380" cy="1077326"/>
        </a:xfrm>
        <a:custGeom>
          <a:avLst/>
          <a:gdLst/>
          <a:ahLst/>
          <a:cxnLst/>
          <a:rect l="0" t="0" r="0" b="0"/>
          <a:pathLst>
            <a:path>
              <a:moveTo>
                <a:pt x="0" y="1077326"/>
              </a:moveTo>
              <a:lnTo>
                <a:pt x="282690" y="1077326"/>
              </a:lnTo>
              <a:lnTo>
                <a:pt x="282690" y="0"/>
              </a:lnTo>
              <a:lnTo>
                <a:pt x="56538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1120826" y="1710095"/>
        <a:ext cx="60833" cy="60833"/>
      </dsp:txXfrm>
    </dsp:sp>
    <dsp:sp modelId="{9A417E66-8B64-4B20-B7D6-B849411B3709}">
      <dsp:nvSpPr>
        <dsp:cNvPr id="0" name=""/>
        <dsp:cNvSpPr/>
      </dsp:nvSpPr>
      <dsp:spPr>
        <a:xfrm rot="16200000">
          <a:off x="-1830433" y="1848244"/>
          <a:ext cx="4536110" cy="8618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800" kern="1200" dirty="0" smtClean="0"/>
            <a:t>Izgrađena baština, energetski i ekološki prihvatljivi alati za održivo upravljanje povijesnim urbanim područjima</a:t>
          </a:r>
          <a:endParaRPr lang="it-IT" sz="1800" kern="1200" dirty="0">
            <a:latin typeface="Trebuchet MS" panose="020B0603020202020204" pitchFamily="34" charset="0"/>
          </a:endParaRPr>
        </a:p>
      </dsp:txBody>
      <dsp:txXfrm rot="16200000">
        <a:off x="-1830433" y="1848244"/>
        <a:ext cx="4536110" cy="861861"/>
      </dsp:txXfrm>
    </dsp:sp>
    <dsp:sp modelId="{0452B38B-E840-4809-AE9A-85EBFA64121F}">
      <dsp:nvSpPr>
        <dsp:cNvPr id="0" name=""/>
        <dsp:cNvSpPr/>
      </dsp:nvSpPr>
      <dsp:spPr>
        <a:xfrm>
          <a:off x="1433933" y="810896"/>
          <a:ext cx="6833306" cy="7819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latin typeface="Trebuchet MS" panose="020B0603020202020204" pitchFamily="34" charset="0"/>
            </a:rPr>
            <a:t>Podrška integraciji u upravljanju kulturnom baštinom, upravnim postupcima u praksi(LOKALNE AkCIJSKE GRUPE)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latin typeface="Trebuchet MS" panose="020B0603020202020204" pitchFamily="34" charset="0"/>
            </a:rPr>
            <a:t>&gt; NOVI PRISTUP / NOVE METODE</a:t>
          </a:r>
          <a:r>
            <a:rPr lang="it-IT" sz="1800" kern="1200" dirty="0" smtClean="0">
              <a:latin typeface="Trebuchet MS" panose="020B0603020202020204" pitchFamily="34" charset="0"/>
            </a:rPr>
            <a:t> </a:t>
          </a:r>
          <a:endParaRPr lang="it-IT" sz="1800" kern="1200" dirty="0">
            <a:latin typeface="Trebuchet MS" panose="020B0603020202020204" pitchFamily="34" charset="0"/>
          </a:endParaRPr>
        </a:p>
      </dsp:txBody>
      <dsp:txXfrm>
        <a:off x="1433933" y="810896"/>
        <a:ext cx="6833306" cy="781906"/>
      </dsp:txXfrm>
    </dsp:sp>
    <dsp:sp modelId="{E9B8452B-9F0C-4D60-881F-D981C1980577}">
      <dsp:nvSpPr>
        <dsp:cNvPr id="0" name=""/>
        <dsp:cNvSpPr/>
      </dsp:nvSpPr>
      <dsp:spPr>
        <a:xfrm>
          <a:off x="1433933" y="1808267"/>
          <a:ext cx="6826606" cy="8618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800" kern="1200" dirty="0" smtClean="0"/>
            <a:t>Unapređenje integriranog praćenja i planiranja HBA uzimajući u obzir autentičnost / očuvanje identiteta i održivost</a:t>
          </a:r>
          <a:endParaRPr lang="hr-HR" sz="1800" kern="1200" dirty="0" smtClean="0">
            <a:latin typeface="Trebuchet MS" panose="020B060302020202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latin typeface="Trebuchet MS" panose="020B0603020202020204" pitchFamily="34" charset="0"/>
            </a:rPr>
            <a:t>&gt; NOVI POTREBE / NOVI ALATI</a:t>
          </a:r>
          <a:r>
            <a:rPr lang="it-IT" sz="1800" kern="1200" dirty="0" smtClean="0">
              <a:latin typeface="Trebuchet MS" panose="020B0603020202020204" pitchFamily="34" charset="0"/>
            </a:rPr>
            <a:t> </a:t>
          </a:r>
          <a:endParaRPr lang="it-IT" sz="1800" kern="1200" dirty="0">
            <a:latin typeface="Trebuchet MS" panose="020B0603020202020204" pitchFamily="34" charset="0"/>
          </a:endParaRPr>
        </a:p>
      </dsp:txBody>
      <dsp:txXfrm>
        <a:off x="1433933" y="1808267"/>
        <a:ext cx="6826606" cy="861861"/>
      </dsp:txXfrm>
    </dsp:sp>
    <dsp:sp modelId="{BE62FECE-1582-40BB-8EA3-22CB3743AD50}">
      <dsp:nvSpPr>
        <dsp:cNvPr id="0" name=""/>
        <dsp:cNvSpPr/>
      </dsp:nvSpPr>
      <dsp:spPr>
        <a:xfrm>
          <a:off x="1433933" y="2885593"/>
          <a:ext cx="6819934" cy="8618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latin typeface="Trebuchet MS" panose="020B0603020202020204" pitchFamily="34" charset="0"/>
            </a:rPr>
            <a:t>Poboljšanje uključivanja novih dionika i njihovih kompetencija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latin typeface="Trebuchet MS" panose="020B0603020202020204" pitchFamily="34" charset="0"/>
            </a:rPr>
            <a:t>&gt; NOVI DIONICI / NOVE VJEŠTINE</a:t>
          </a:r>
          <a:endParaRPr lang="it-IT" sz="1800" kern="1200" dirty="0">
            <a:latin typeface="Trebuchet MS" panose="020B0603020202020204" pitchFamily="34" charset="0"/>
          </a:endParaRPr>
        </a:p>
      </dsp:txBody>
      <dsp:txXfrm>
        <a:off x="1433933" y="2885593"/>
        <a:ext cx="6819934" cy="8618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Shape 659"/>
          <p:cNvSpPr>
            <a:spLocks noGrp="1" noRot="1" noChangeAspect="1"/>
          </p:cNvSpPr>
          <p:nvPr>
            <p:ph type="sldImg"/>
          </p:nvPr>
        </p:nvSpPr>
        <p:spPr>
          <a:xfrm>
            <a:off x="927100" y="739775"/>
            <a:ext cx="4937125" cy="370363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60" name="Shape 660"/>
          <p:cNvSpPr>
            <a:spLocks noGrp="1"/>
          </p:cNvSpPr>
          <p:nvPr>
            <p:ph type="body" sz="quarter" idx="1"/>
          </p:nvPr>
        </p:nvSpPr>
        <p:spPr>
          <a:xfrm>
            <a:off x="905510" y="4689515"/>
            <a:ext cx="4980305" cy="444269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813807402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Arial"/>
      </a:defRPr>
    </a:lvl1pPr>
    <a:lvl2pPr indent="228600" latinLnBrk="0">
      <a:defRPr sz="1200">
        <a:latin typeface="+mn-lt"/>
        <a:ea typeface="+mn-ea"/>
        <a:cs typeface="+mn-cs"/>
        <a:sym typeface="Arial"/>
      </a:defRPr>
    </a:lvl2pPr>
    <a:lvl3pPr indent="457200" latinLnBrk="0">
      <a:defRPr sz="1200">
        <a:latin typeface="+mn-lt"/>
        <a:ea typeface="+mn-ea"/>
        <a:cs typeface="+mn-cs"/>
        <a:sym typeface="Arial"/>
      </a:defRPr>
    </a:lvl3pPr>
    <a:lvl4pPr indent="685800" latinLnBrk="0">
      <a:defRPr sz="1200">
        <a:latin typeface="+mn-lt"/>
        <a:ea typeface="+mn-ea"/>
        <a:cs typeface="+mn-cs"/>
        <a:sym typeface="Arial"/>
      </a:defRPr>
    </a:lvl4pPr>
    <a:lvl5pPr indent="914400" latinLnBrk="0">
      <a:defRPr sz="1200">
        <a:latin typeface="+mn-lt"/>
        <a:ea typeface="+mn-ea"/>
        <a:cs typeface="+mn-cs"/>
        <a:sym typeface="Arial"/>
      </a:defRPr>
    </a:lvl5pPr>
    <a:lvl6pPr indent="1143000" latinLnBrk="0">
      <a:defRPr sz="1200">
        <a:latin typeface="+mn-lt"/>
        <a:ea typeface="+mn-ea"/>
        <a:cs typeface="+mn-cs"/>
        <a:sym typeface="Arial"/>
      </a:defRPr>
    </a:lvl6pPr>
    <a:lvl7pPr indent="1371600" latinLnBrk="0">
      <a:defRPr sz="1200">
        <a:latin typeface="+mn-lt"/>
        <a:ea typeface="+mn-ea"/>
        <a:cs typeface="+mn-cs"/>
        <a:sym typeface="Arial"/>
      </a:defRPr>
    </a:lvl7pPr>
    <a:lvl8pPr indent="1600200" latinLnBrk="0">
      <a:defRPr sz="1200">
        <a:latin typeface="+mn-lt"/>
        <a:ea typeface="+mn-ea"/>
        <a:cs typeface="+mn-cs"/>
        <a:sym typeface="Arial"/>
      </a:defRPr>
    </a:lvl8pPr>
    <a:lvl9pPr indent="1828800" latinLnBrk="0">
      <a:defRPr sz="1200">
        <a:latin typeface="+mn-lt"/>
        <a:ea typeface="+mn-ea"/>
        <a:cs typeface="+mn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Shape 569"/>
          <p:cNvSpPr txBox="1">
            <a:spLocks noGrp="1"/>
          </p:cNvSpPr>
          <p:nvPr>
            <p:ph type="body" idx="1"/>
          </p:nvPr>
        </p:nvSpPr>
        <p:spPr>
          <a:xfrm>
            <a:off x="679134" y="4689516"/>
            <a:ext cx="5433059" cy="444269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0" name="Shape 570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1363"/>
            <a:ext cx="4937125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831525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Shape 569"/>
          <p:cNvSpPr txBox="1">
            <a:spLocks noGrp="1"/>
          </p:cNvSpPr>
          <p:nvPr>
            <p:ph type="body" idx="1"/>
          </p:nvPr>
        </p:nvSpPr>
        <p:spPr>
          <a:xfrm>
            <a:off x="679134" y="4689516"/>
            <a:ext cx="5433059" cy="444269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0" name="Shape 570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1363"/>
            <a:ext cx="4937125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453779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Shape 609"/>
          <p:cNvSpPr txBox="1">
            <a:spLocks noGrp="1"/>
          </p:cNvSpPr>
          <p:nvPr>
            <p:ph type="body" idx="1"/>
          </p:nvPr>
        </p:nvSpPr>
        <p:spPr>
          <a:xfrm>
            <a:off x="679134" y="4689516"/>
            <a:ext cx="5433059" cy="444269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0" name="Shape 610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1363"/>
            <a:ext cx="4937125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913738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Shape 601"/>
          <p:cNvSpPr txBox="1">
            <a:spLocks noGrp="1"/>
          </p:cNvSpPr>
          <p:nvPr>
            <p:ph type="body" idx="1"/>
          </p:nvPr>
        </p:nvSpPr>
        <p:spPr>
          <a:xfrm>
            <a:off x="679134" y="4689516"/>
            <a:ext cx="5433059" cy="444269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02" name="Shape 602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1363"/>
            <a:ext cx="4937125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617624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pic>
        <p:nvPicPr>
          <p:cNvPr id="18" name="image4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0" y="0"/>
            <a:ext cx="9143998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Shape 19"/>
          <p:cNvSpPr/>
          <p:nvPr/>
        </p:nvSpPr>
        <p:spPr>
          <a:xfrm>
            <a:off x="0" y="4513079"/>
            <a:ext cx="9144000" cy="2344921"/>
          </a:xfrm>
          <a:prstGeom prst="rect">
            <a:avLst/>
          </a:prstGeom>
          <a:solidFill>
            <a:schemeClr val="accent3">
              <a:lumOff val="40667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5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715716" y="4857905"/>
            <a:ext cx="163815" cy="266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87" y="0"/>
                </a:moveTo>
                <a:cubicBezTo>
                  <a:pt x="4616" y="0"/>
                  <a:pt x="0" y="2923"/>
                  <a:pt x="0" y="6767"/>
                </a:cubicBezTo>
                <a:cubicBezTo>
                  <a:pt x="0" y="12992"/>
                  <a:pt x="10887" y="21600"/>
                  <a:pt x="10887" y="21600"/>
                </a:cubicBezTo>
                <a:cubicBezTo>
                  <a:pt x="10887" y="21600"/>
                  <a:pt x="21600" y="12992"/>
                  <a:pt x="21600" y="6767"/>
                </a:cubicBezTo>
                <a:cubicBezTo>
                  <a:pt x="21600" y="2923"/>
                  <a:pt x="16984" y="0"/>
                  <a:pt x="10887" y="0"/>
                </a:cubicBezTo>
                <a:close/>
                <a:moveTo>
                  <a:pt x="10887" y="10611"/>
                </a:moveTo>
                <a:cubicBezTo>
                  <a:pt x="7664" y="10611"/>
                  <a:pt x="4616" y="8662"/>
                  <a:pt x="4616" y="6767"/>
                </a:cubicBezTo>
                <a:cubicBezTo>
                  <a:pt x="4616" y="4818"/>
                  <a:pt x="7664" y="2923"/>
                  <a:pt x="10887" y="2923"/>
                </a:cubicBezTo>
                <a:cubicBezTo>
                  <a:pt x="13848" y="2923"/>
                  <a:pt x="16984" y="4818"/>
                  <a:pt x="16984" y="6767"/>
                </a:cubicBezTo>
                <a:cubicBezTo>
                  <a:pt x="16984" y="8662"/>
                  <a:pt x="13848" y="10611"/>
                  <a:pt x="10887" y="10611"/>
                </a:cubicBezTo>
                <a:close/>
              </a:path>
            </a:pathLst>
          </a:custGeom>
          <a:solidFill>
            <a:srgbClr val="A4A4A7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500"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634535" y="5560293"/>
            <a:ext cx="326818" cy="3354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8" extrusionOk="0">
                <a:moveTo>
                  <a:pt x="10794" y="0"/>
                </a:moveTo>
                <a:cubicBezTo>
                  <a:pt x="12288" y="0"/>
                  <a:pt x="13690" y="251"/>
                  <a:pt x="14998" y="750"/>
                </a:cubicBezTo>
                <a:cubicBezTo>
                  <a:pt x="16305" y="1249"/>
                  <a:pt x="17446" y="1929"/>
                  <a:pt x="18423" y="2781"/>
                </a:cubicBezTo>
                <a:cubicBezTo>
                  <a:pt x="19400" y="3639"/>
                  <a:pt x="20174" y="4640"/>
                  <a:pt x="20744" y="5783"/>
                </a:cubicBezTo>
                <a:cubicBezTo>
                  <a:pt x="21316" y="6926"/>
                  <a:pt x="21600" y="8156"/>
                  <a:pt x="21600" y="9468"/>
                </a:cubicBezTo>
                <a:cubicBezTo>
                  <a:pt x="21600" y="10774"/>
                  <a:pt x="21316" y="12002"/>
                  <a:pt x="20744" y="13141"/>
                </a:cubicBezTo>
                <a:cubicBezTo>
                  <a:pt x="20174" y="14287"/>
                  <a:pt x="19400" y="15288"/>
                  <a:pt x="18423" y="16149"/>
                </a:cubicBezTo>
                <a:cubicBezTo>
                  <a:pt x="17446" y="17007"/>
                  <a:pt x="16305" y="17686"/>
                  <a:pt x="14998" y="18180"/>
                </a:cubicBezTo>
                <a:cubicBezTo>
                  <a:pt x="13690" y="18677"/>
                  <a:pt x="12288" y="18922"/>
                  <a:pt x="10794" y="18922"/>
                </a:cubicBezTo>
                <a:cubicBezTo>
                  <a:pt x="10104" y="18922"/>
                  <a:pt x="9426" y="18869"/>
                  <a:pt x="8767" y="18761"/>
                </a:cubicBezTo>
                <a:cubicBezTo>
                  <a:pt x="7444" y="20014"/>
                  <a:pt x="5900" y="20877"/>
                  <a:pt x="4135" y="21354"/>
                </a:cubicBezTo>
                <a:cubicBezTo>
                  <a:pt x="3947" y="21391"/>
                  <a:pt x="3758" y="21430"/>
                  <a:pt x="3565" y="21467"/>
                </a:cubicBezTo>
                <a:cubicBezTo>
                  <a:pt x="3375" y="21509"/>
                  <a:pt x="3170" y="21549"/>
                  <a:pt x="2951" y="21583"/>
                </a:cubicBezTo>
                <a:cubicBezTo>
                  <a:pt x="2831" y="21600"/>
                  <a:pt x="2727" y="21571"/>
                  <a:pt x="2643" y="21495"/>
                </a:cubicBezTo>
                <a:cubicBezTo>
                  <a:pt x="2556" y="21419"/>
                  <a:pt x="2497" y="21309"/>
                  <a:pt x="2466" y="21165"/>
                </a:cubicBezTo>
                <a:cubicBezTo>
                  <a:pt x="2438" y="21021"/>
                  <a:pt x="2457" y="20900"/>
                  <a:pt x="2523" y="20807"/>
                </a:cubicBezTo>
                <a:cubicBezTo>
                  <a:pt x="2591" y="20714"/>
                  <a:pt x="2666" y="20621"/>
                  <a:pt x="2749" y="20530"/>
                </a:cubicBezTo>
                <a:cubicBezTo>
                  <a:pt x="2920" y="20324"/>
                  <a:pt x="3083" y="20124"/>
                  <a:pt x="3233" y="19929"/>
                </a:cubicBezTo>
                <a:cubicBezTo>
                  <a:pt x="3384" y="19737"/>
                  <a:pt x="3521" y="19506"/>
                  <a:pt x="3645" y="19241"/>
                </a:cubicBezTo>
                <a:cubicBezTo>
                  <a:pt x="3768" y="18976"/>
                  <a:pt x="3881" y="18662"/>
                  <a:pt x="3982" y="18301"/>
                </a:cubicBezTo>
                <a:cubicBezTo>
                  <a:pt x="4083" y="17940"/>
                  <a:pt x="4173" y="17506"/>
                  <a:pt x="4248" y="16992"/>
                </a:cubicBezTo>
                <a:cubicBezTo>
                  <a:pt x="2942" y="16109"/>
                  <a:pt x="1906" y="15020"/>
                  <a:pt x="1143" y="13731"/>
                </a:cubicBezTo>
                <a:cubicBezTo>
                  <a:pt x="381" y="12436"/>
                  <a:pt x="0" y="11017"/>
                  <a:pt x="0" y="9468"/>
                </a:cubicBezTo>
                <a:cubicBezTo>
                  <a:pt x="0" y="8164"/>
                  <a:pt x="284" y="6937"/>
                  <a:pt x="856" y="5789"/>
                </a:cubicBezTo>
                <a:cubicBezTo>
                  <a:pt x="1428" y="4640"/>
                  <a:pt x="2200" y="3639"/>
                  <a:pt x="3177" y="2781"/>
                </a:cubicBezTo>
                <a:cubicBezTo>
                  <a:pt x="4154" y="1929"/>
                  <a:pt x="5293" y="1249"/>
                  <a:pt x="6597" y="750"/>
                </a:cubicBezTo>
                <a:cubicBezTo>
                  <a:pt x="7901" y="251"/>
                  <a:pt x="9299" y="0"/>
                  <a:pt x="10794" y="0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58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692929" y="6321459"/>
            <a:ext cx="210037" cy="2301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981" y="10851"/>
                </a:moveTo>
                <a:cubicBezTo>
                  <a:pt x="14232" y="10893"/>
                  <a:pt x="14583" y="10936"/>
                  <a:pt x="15044" y="10992"/>
                </a:cubicBezTo>
                <a:cubicBezTo>
                  <a:pt x="15501" y="11044"/>
                  <a:pt x="15979" y="11105"/>
                  <a:pt x="16478" y="11168"/>
                </a:cubicBezTo>
                <a:cubicBezTo>
                  <a:pt x="16973" y="11235"/>
                  <a:pt x="17437" y="11300"/>
                  <a:pt x="17869" y="11370"/>
                </a:cubicBezTo>
                <a:cubicBezTo>
                  <a:pt x="18298" y="11440"/>
                  <a:pt x="18611" y="11503"/>
                  <a:pt x="18804" y="11554"/>
                </a:cubicBezTo>
                <a:cubicBezTo>
                  <a:pt x="19124" y="11647"/>
                  <a:pt x="19452" y="11842"/>
                  <a:pt x="19778" y="12134"/>
                </a:cubicBezTo>
                <a:cubicBezTo>
                  <a:pt x="20103" y="12430"/>
                  <a:pt x="20405" y="12769"/>
                  <a:pt x="20679" y="13153"/>
                </a:cubicBezTo>
                <a:cubicBezTo>
                  <a:pt x="20955" y="13539"/>
                  <a:pt x="21177" y="13936"/>
                  <a:pt x="21344" y="14353"/>
                </a:cubicBezTo>
                <a:cubicBezTo>
                  <a:pt x="21517" y="14762"/>
                  <a:pt x="21600" y="15139"/>
                  <a:pt x="21600" y="15482"/>
                </a:cubicBezTo>
                <a:lnTo>
                  <a:pt x="21600" y="20814"/>
                </a:lnTo>
                <a:cubicBezTo>
                  <a:pt x="21508" y="20855"/>
                  <a:pt x="21408" y="20915"/>
                  <a:pt x="21292" y="21007"/>
                </a:cubicBezTo>
                <a:cubicBezTo>
                  <a:pt x="21177" y="21102"/>
                  <a:pt x="21053" y="21189"/>
                  <a:pt x="20921" y="21278"/>
                </a:cubicBezTo>
                <a:cubicBezTo>
                  <a:pt x="20786" y="21364"/>
                  <a:pt x="20659" y="21442"/>
                  <a:pt x="20541" y="21505"/>
                </a:cubicBezTo>
                <a:cubicBezTo>
                  <a:pt x="20420" y="21572"/>
                  <a:pt x="20319" y="21600"/>
                  <a:pt x="20238" y="21600"/>
                </a:cubicBezTo>
                <a:lnTo>
                  <a:pt x="1350" y="21600"/>
                </a:lnTo>
                <a:cubicBezTo>
                  <a:pt x="1028" y="21600"/>
                  <a:pt x="786" y="21503"/>
                  <a:pt x="619" y="21304"/>
                </a:cubicBezTo>
                <a:cubicBezTo>
                  <a:pt x="452" y="21108"/>
                  <a:pt x="247" y="20944"/>
                  <a:pt x="0" y="20814"/>
                </a:cubicBezTo>
                <a:lnTo>
                  <a:pt x="0" y="15482"/>
                </a:lnTo>
                <a:cubicBezTo>
                  <a:pt x="0" y="15139"/>
                  <a:pt x="83" y="14762"/>
                  <a:pt x="253" y="14353"/>
                </a:cubicBezTo>
                <a:cubicBezTo>
                  <a:pt x="426" y="13936"/>
                  <a:pt x="645" y="13544"/>
                  <a:pt x="915" y="13167"/>
                </a:cubicBezTo>
                <a:cubicBezTo>
                  <a:pt x="1186" y="12790"/>
                  <a:pt x="1485" y="12450"/>
                  <a:pt x="1817" y="12144"/>
                </a:cubicBezTo>
                <a:cubicBezTo>
                  <a:pt x="2145" y="11845"/>
                  <a:pt x="2473" y="11644"/>
                  <a:pt x="2796" y="11552"/>
                </a:cubicBezTo>
                <a:cubicBezTo>
                  <a:pt x="2960" y="11500"/>
                  <a:pt x="3262" y="11437"/>
                  <a:pt x="3703" y="11368"/>
                </a:cubicBezTo>
                <a:cubicBezTo>
                  <a:pt x="4143" y="11298"/>
                  <a:pt x="4616" y="11231"/>
                  <a:pt x="5117" y="11165"/>
                </a:cubicBezTo>
                <a:cubicBezTo>
                  <a:pt x="5618" y="11102"/>
                  <a:pt x="6096" y="11041"/>
                  <a:pt x="6556" y="10990"/>
                </a:cubicBezTo>
                <a:cubicBezTo>
                  <a:pt x="7014" y="10932"/>
                  <a:pt x="7368" y="10889"/>
                  <a:pt x="7616" y="10848"/>
                </a:cubicBezTo>
                <a:cubicBezTo>
                  <a:pt x="6772" y="10307"/>
                  <a:pt x="6113" y="9602"/>
                  <a:pt x="5626" y="8735"/>
                </a:cubicBezTo>
                <a:cubicBezTo>
                  <a:pt x="5142" y="7866"/>
                  <a:pt x="4903" y="6921"/>
                  <a:pt x="4903" y="5899"/>
                </a:cubicBezTo>
                <a:cubicBezTo>
                  <a:pt x="4903" y="5093"/>
                  <a:pt x="5059" y="4330"/>
                  <a:pt x="5370" y="3619"/>
                </a:cubicBezTo>
                <a:cubicBezTo>
                  <a:pt x="5681" y="2908"/>
                  <a:pt x="6104" y="2283"/>
                  <a:pt x="6631" y="1744"/>
                </a:cubicBezTo>
                <a:cubicBezTo>
                  <a:pt x="7161" y="1209"/>
                  <a:pt x="7777" y="783"/>
                  <a:pt x="8492" y="472"/>
                </a:cubicBezTo>
                <a:cubicBezTo>
                  <a:pt x="9203" y="158"/>
                  <a:pt x="9963" y="0"/>
                  <a:pt x="10772" y="0"/>
                </a:cubicBezTo>
                <a:cubicBezTo>
                  <a:pt x="11581" y="0"/>
                  <a:pt x="12348" y="158"/>
                  <a:pt x="13062" y="472"/>
                </a:cubicBezTo>
                <a:cubicBezTo>
                  <a:pt x="13779" y="783"/>
                  <a:pt x="14407" y="1209"/>
                  <a:pt x="14943" y="1744"/>
                </a:cubicBezTo>
                <a:cubicBezTo>
                  <a:pt x="15481" y="2283"/>
                  <a:pt x="15902" y="2908"/>
                  <a:pt x="16210" y="3619"/>
                </a:cubicBezTo>
                <a:cubicBezTo>
                  <a:pt x="16515" y="4330"/>
                  <a:pt x="16671" y="5093"/>
                  <a:pt x="16671" y="5899"/>
                </a:cubicBezTo>
                <a:cubicBezTo>
                  <a:pt x="16671" y="6904"/>
                  <a:pt x="16432" y="7843"/>
                  <a:pt x="15954" y="8721"/>
                </a:cubicBezTo>
                <a:cubicBezTo>
                  <a:pt x="15490" y="9599"/>
                  <a:pt x="14828" y="10310"/>
                  <a:pt x="13981" y="10851"/>
                </a:cubicBezTo>
              </a:path>
            </a:pathLst>
          </a:custGeom>
          <a:solidFill>
            <a:srgbClr val="A4A4A7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58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body" sz="quarter" idx="1"/>
          </p:nvPr>
        </p:nvSpPr>
        <p:spPr>
          <a:xfrm>
            <a:off x="1104924" y="4732401"/>
            <a:ext cx="7754913" cy="573247"/>
          </a:xfrm>
          <a:prstGeom prst="rect">
            <a:avLst/>
          </a:prstGeom>
        </p:spPr>
        <p:txBody>
          <a:bodyPr anchor="ctr"/>
          <a:lstStyle>
            <a:lvl1pPr>
              <a:spcBef>
                <a:spcPts val="200"/>
              </a:spcBef>
              <a:defRPr sz="1400"/>
            </a:lvl1pPr>
            <a:lvl2pPr marL="683598" indent="-137498">
              <a:spcBef>
                <a:spcPts val="200"/>
              </a:spcBef>
              <a:defRPr sz="1400"/>
            </a:lvl2pPr>
            <a:lvl3pPr marL="1114271" indent="-98270">
              <a:spcBef>
                <a:spcPts val="200"/>
              </a:spcBef>
              <a:defRPr sz="1400"/>
            </a:lvl3pPr>
            <a:lvl4pPr marL="1571268" indent="-98068">
              <a:spcBef>
                <a:spcPts val="200"/>
              </a:spcBef>
              <a:defRPr sz="1400"/>
            </a:lvl4pPr>
            <a:lvl5pPr marL="2028265" indent="-97865">
              <a:spcBef>
                <a:spcPts val="200"/>
              </a:spcBef>
              <a:defRPr sz="14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sz="quarter" idx="13"/>
          </p:nvPr>
        </p:nvSpPr>
        <p:spPr>
          <a:xfrm>
            <a:off x="1104924" y="5464597"/>
            <a:ext cx="7754913" cy="7129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6153"/>
              </a:lnSpc>
              <a:spcBef>
                <a:spcPts val="500"/>
              </a:spcBef>
              <a:defRPr sz="2600" b="1">
                <a:solidFill>
                  <a:schemeClr val="accent1"/>
                </a:solidFill>
              </a:defRPr>
            </a:pPr>
            <a:endParaRPr/>
          </a:p>
        </p:txBody>
      </p:sp>
      <p:sp>
        <p:nvSpPr>
          <p:cNvPr id="25" name="Shape 25"/>
          <p:cNvSpPr>
            <a:spLocks noGrp="1"/>
          </p:cNvSpPr>
          <p:nvPr>
            <p:ph type="body" sz="quarter" idx="14"/>
          </p:nvPr>
        </p:nvSpPr>
        <p:spPr>
          <a:xfrm>
            <a:off x="1104924" y="6307558"/>
            <a:ext cx="7754913" cy="275991"/>
          </a:xfrm>
          <a:prstGeom prst="rect">
            <a:avLst/>
          </a:prstGeom>
        </p:spPr>
        <p:txBody>
          <a:bodyPr anchor="ctr"/>
          <a:lstStyle/>
          <a:p>
            <a:pPr defTabSz="438911">
              <a:spcBef>
                <a:spcPts val="300"/>
              </a:spcBef>
              <a:defRPr sz="672"/>
            </a:pPr>
            <a:endParaRPr/>
          </a:p>
        </p:txBody>
      </p:sp>
      <p:pic>
        <p:nvPicPr>
          <p:cNvPr id="26" name="image1.png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999470" y="120651"/>
            <a:ext cx="2156999" cy="92709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Headline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-4762" y="149225"/>
            <a:ext cx="6596949" cy="686005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idx="1"/>
          </p:nvPr>
        </p:nvSpPr>
        <p:spPr>
          <a:xfrm>
            <a:off x="296863" y="2264734"/>
            <a:ext cx="8562973" cy="3211031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sz="quarter" idx="13"/>
          </p:nvPr>
        </p:nvSpPr>
        <p:spPr>
          <a:xfrm>
            <a:off x="296861" y="1335215"/>
            <a:ext cx="8562976" cy="75072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9285"/>
              </a:lnSpc>
              <a:spcBef>
                <a:spcPts val="500"/>
              </a:spcBef>
              <a:defRPr sz="2800">
                <a:solidFill>
                  <a:schemeClr val="accent1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60" name="Shape 6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hart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97" name="Shape 97"/>
          <p:cNvSpPr>
            <a:spLocks noGrp="1"/>
          </p:cNvSpPr>
          <p:nvPr>
            <p:ph type="title"/>
          </p:nvPr>
        </p:nvSpPr>
        <p:spPr>
          <a:xfrm>
            <a:off x="-4762" y="149225"/>
            <a:ext cx="6618214" cy="68600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76767"/>
                </a:solidFill>
              </a:defRPr>
            </a:lvl1pPr>
          </a:lstStyle>
          <a:p>
            <a:r>
              <a:t>Titolo Testo</a:t>
            </a:r>
          </a:p>
        </p:txBody>
      </p:sp>
      <p:sp>
        <p:nvSpPr>
          <p:cNvPr id="98" name="Shape 98"/>
          <p:cNvSpPr>
            <a:spLocks noGrp="1"/>
          </p:cNvSpPr>
          <p:nvPr>
            <p:ph type="body" sz="half" idx="1"/>
          </p:nvPr>
        </p:nvSpPr>
        <p:spPr>
          <a:xfrm>
            <a:off x="4508205" y="1286538"/>
            <a:ext cx="4351633" cy="4040374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lay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Shape 6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632" name="Shape 632"/>
          <p:cNvSpPr>
            <a:spLocks noGrp="1"/>
          </p:cNvSpPr>
          <p:nvPr>
            <p:ph type="pic" sz="quarter" idx="13"/>
          </p:nvPr>
        </p:nvSpPr>
        <p:spPr>
          <a:xfrm>
            <a:off x="294793" y="1658672"/>
            <a:ext cx="1815751" cy="185075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3" name="Shape 633"/>
          <p:cNvSpPr>
            <a:spLocks noGrp="1"/>
          </p:cNvSpPr>
          <p:nvPr>
            <p:ph type="pic" sz="quarter" idx="14"/>
          </p:nvPr>
        </p:nvSpPr>
        <p:spPr>
          <a:xfrm>
            <a:off x="1925218" y="3509422"/>
            <a:ext cx="1815751" cy="185075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4" name="Shape 634"/>
          <p:cNvSpPr>
            <a:spLocks noGrp="1"/>
          </p:cNvSpPr>
          <p:nvPr>
            <p:ph type="pic" sz="quarter" idx="15"/>
          </p:nvPr>
        </p:nvSpPr>
        <p:spPr>
          <a:xfrm>
            <a:off x="3589270" y="1658672"/>
            <a:ext cx="1815751" cy="185075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5" name="Shape 635"/>
          <p:cNvSpPr>
            <a:spLocks noGrp="1"/>
          </p:cNvSpPr>
          <p:nvPr>
            <p:ph type="pic" sz="quarter" idx="16"/>
          </p:nvPr>
        </p:nvSpPr>
        <p:spPr>
          <a:xfrm>
            <a:off x="5246232" y="3509422"/>
            <a:ext cx="1815751" cy="185075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6" name="Shape 636"/>
          <p:cNvSpPr>
            <a:spLocks noGrp="1"/>
          </p:cNvSpPr>
          <p:nvPr>
            <p:ph type="pic" sz="quarter" idx="17"/>
          </p:nvPr>
        </p:nvSpPr>
        <p:spPr>
          <a:xfrm>
            <a:off x="6883750" y="1658672"/>
            <a:ext cx="1815751" cy="185075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7" name="Shape 637"/>
          <p:cNvSpPr>
            <a:spLocks noGrp="1"/>
          </p:cNvSpPr>
          <p:nvPr>
            <p:ph type="title"/>
          </p:nvPr>
        </p:nvSpPr>
        <p:spPr>
          <a:xfrm>
            <a:off x="-4762" y="149225"/>
            <a:ext cx="6575684" cy="68600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76767"/>
                </a:solidFill>
              </a:defRPr>
            </a:lvl1pPr>
          </a:lstStyle>
          <a:p>
            <a:r>
              <a:t>Titolo Testo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lay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Shape 64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645" name="Shape 645"/>
          <p:cNvSpPr>
            <a:spLocks noGrp="1"/>
          </p:cNvSpPr>
          <p:nvPr>
            <p:ph type="pic" sz="quarter" idx="13"/>
          </p:nvPr>
        </p:nvSpPr>
        <p:spPr>
          <a:xfrm>
            <a:off x="294793" y="1658672"/>
            <a:ext cx="1815751" cy="185075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6" name="Shape 646"/>
          <p:cNvSpPr>
            <a:spLocks noGrp="1"/>
          </p:cNvSpPr>
          <p:nvPr>
            <p:ph type="pic" sz="quarter" idx="14"/>
          </p:nvPr>
        </p:nvSpPr>
        <p:spPr>
          <a:xfrm>
            <a:off x="2491113" y="1658672"/>
            <a:ext cx="1815751" cy="185075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7" name="Shape 647"/>
          <p:cNvSpPr>
            <a:spLocks noGrp="1"/>
          </p:cNvSpPr>
          <p:nvPr>
            <p:ph type="pic" sz="quarter" idx="15"/>
          </p:nvPr>
        </p:nvSpPr>
        <p:spPr>
          <a:xfrm>
            <a:off x="4687432" y="1658672"/>
            <a:ext cx="1815751" cy="185075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8" name="Shape 648"/>
          <p:cNvSpPr>
            <a:spLocks noGrp="1"/>
          </p:cNvSpPr>
          <p:nvPr>
            <p:ph type="title"/>
          </p:nvPr>
        </p:nvSpPr>
        <p:spPr>
          <a:xfrm>
            <a:off x="-4762" y="149225"/>
            <a:ext cx="6575684" cy="68600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76767"/>
                </a:solidFill>
              </a:defRPr>
            </a:lvl1pPr>
          </a:lstStyle>
          <a:p>
            <a:r>
              <a:t>Titolo Testo</a:t>
            </a:r>
          </a:p>
        </p:txBody>
      </p:sp>
      <p:sp>
        <p:nvSpPr>
          <p:cNvPr id="649" name="Shape 649"/>
          <p:cNvSpPr>
            <a:spLocks noGrp="1"/>
          </p:cNvSpPr>
          <p:nvPr>
            <p:ph type="pic" sz="quarter" idx="16"/>
          </p:nvPr>
        </p:nvSpPr>
        <p:spPr>
          <a:xfrm>
            <a:off x="294793" y="3509422"/>
            <a:ext cx="1815751" cy="185075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50" name="Shape 650"/>
          <p:cNvSpPr>
            <a:spLocks noGrp="1"/>
          </p:cNvSpPr>
          <p:nvPr>
            <p:ph type="pic" sz="quarter" idx="17"/>
          </p:nvPr>
        </p:nvSpPr>
        <p:spPr>
          <a:xfrm>
            <a:off x="2491113" y="3509422"/>
            <a:ext cx="1815751" cy="185075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51" name="Shape 651"/>
          <p:cNvSpPr>
            <a:spLocks noGrp="1"/>
          </p:cNvSpPr>
          <p:nvPr>
            <p:ph type="pic" sz="quarter" idx="18"/>
          </p:nvPr>
        </p:nvSpPr>
        <p:spPr>
          <a:xfrm>
            <a:off x="4687432" y="3509422"/>
            <a:ext cx="1815751" cy="185075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52" name="Shape 652"/>
          <p:cNvSpPr>
            <a:spLocks noGrp="1"/>
          </p:cNvSpPr>
          <p:nvPr>
            <p:ph type="pic" sz="quarter" idx="19"/>
          </p:nvPr>
        </p:nvSpPr>
        <p:spPr>
          <a:xfrm>
            <a:off x="6883750" y="1658672"/>
            <a:ext cx="1815751" cy="185075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53" name="Shape 653"/>
          <p:cNvSpPr>
            <a:spLocks noGrp="1"/>
          </p:cNvSpPr>
          <p:nvPr>
            <p:ph type="pic" sz="quarter" idx="20"/>
          </p:nvPr>
        </p:nvSpPr>
        <p:spPr>
          <a:xfrm>
            <a:off x="6883750" y="3509422"/>
            <a:ext cx="1815751" cy="185075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 &gt; Char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-4761" y="149225"/>
            <a:ext cx="6596948" cy="68600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16000" marR="0" lvl="0" indent="-99" algn="l" rtl="0">
              <a:spcBef>
                <a:spcPts val="0"/>
              </a:spcBef>
              <a:buClr>
                <a:srgbClr val="676767"/>
              </a:buClr>
              <a:buFont typeface="Trebuchet MS"/>
              <a:buNone/>
              <a:defRPr sz="2800" b="1" i="0" u="none" strike="noStrike" cap="none">
                <a:solidFill>
                  <a:srgbClr val="676767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296235" y="1286538"/>
            <a:ext cx="4102100" cy="44018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40"/>
              </a:spcBef>
              <a:buClr>
                <a:schemeClr val="accent1"/>
              </a:buClr>
              <a:buFont typeface="Noto Sans Symbols"/>
              <a:buNone/>
              <a:defRPr sz="2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527" marR="0" lvl="1" indent="-196427" algn="l" rtl="0">
              <a:spcBef>
                <a:spcPts val="400"/>
              </a:spcBef>
              <a:buClr>
                <a:schemeClr val="accent1"/>
              </a:buClr>
              <a:buSzPct val="80000"/>
              <a:buFont typeface="Noto Sans Symbols"/>
              <a:buChar char="◻"/>
              <a:defRPr sz="2000" b="0" i="0" u="none" strike="noStrike" cap="none">
                <a:solidFill>
                  <a:srgbClr val="262419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2349" marR="0" lvl="2" indent="-126348" algn="l" rtl="0">
              <a:spcBef>
                <a:spcPts val="360"/>
              </a:spcBef>
              <a:buClr>
                <a:schemeClr val="accent1"/>
              </a:buClr>
              <a:buSzPct val="100000"/>
              <a:buFont typeface="Trebuchet MS"/>
              <a:buChar char="&gt;"/>
              <a:defRPr sz="1800" b="0" i="0" u="none" strike="noStrike" cap="none">
                <a:solidFill>
                  <a:srgbClr val="262419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599288" marR="0" lvl="3" indent="-126088" algn="l" rtl="0">
              <a:spcBef>
                <a:spcPts val="360"/>
              </a:spcBef>
              <a:buClr>
                <a:schemeClr val="accent1"/>
              </a:buClr>
              <a:buSzPct val="100000"/>
              <a:buFont typeface="Trebuchet MS"/>
              <a:buChar char="&gt;"/>
              <a:defRPr sz="1800" b="0" i="0" u="none" strike="noStrike" cap="none">
                <a:solidFill>
                  <a:srgbClr val="262419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6227" marR="0" lvl="4" indent="-125827" algn="l" rtl="0">
              <a:spcBef>
                <a:spcPts val="360"/>
              </a:spcBef>
              <a:buClr>
                <a:schemeClr val="accent1"/>
              </a:buClr>
              <a:buSzPct val="100000"/>
              <a:buFont typeface="Trebuchet MS"/>
              <a:buChar char="&gt;"/>
              <a:defRPr sz="1800" b="0" i="0" u="none" strike="noStrike" cap="none">
                <a:solidFill>
                  <a:srgbClr val="262419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3167" marR="0" lvl="5" indent="-112866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0106" marR="0" lvl="6" indent="-112605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7047" marR="0" lvl="7" indent="-112347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3986" marR="0" lvl="8" indent="-112086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chart" idx="2"/>
          </p:nvPr>
        </p:nvSpPr>
        <p:spPr>
          <a:xfrm>
            <a:off x="4518837" y="1285875"/>
            <a:ext cx="4330368" cy="40091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705" marR="0" lvl="0" indent="-220785" algn="l" rtl="0">
              <a:spcBef>
                <a:spcPts val="480"/>
              </a:spcBef>
              <a:buClr>
                <a:schemeClr val="accent1"/>
              </a:buClr>
              <a:buSzPct val="80000"/>
              <a:buFont typeface="Noto Sans Symbols"/>
              <a:buChar char="⬛"/>
              <a:defRPr sz="2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527" marR="0" lvl="1" indent="-196427" algn="l" rtl="0">
              <a:spcBef>
                <a:spcPts val="400"/>
              </a:spcBef>
              <a:buClr>
                <a:schemeClr val="accent1"/>
              </a:buClr>
              <a:buSzPct val="80000"/>
              <a:buFont typeface="Noto Sans Symbols"/>
              <a:buChar char="◻"/>
              <a:defRPr sz="2000" b="0" i="0" u="none" strike="noStrike" cap="none">
                <a:solidFill>
                  <a:srgbClr val="262419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2349" marR="0" lvl="2" indent="-126348" algn="l" rtl="0">
              <a:spcBef>
                <a:spcPts val="360"/>
              </a:spcBef>
              <a:buClr>
                <a:schemeClr val="accent1"/>
              </a:buClr>
              <a:buSzPct val="100000"/>
              <a:buFont typeface="Trebuchet MS"/>
              <a:buChar char="&gt;"/>
              <a:defRPr sz="1800" b="0" i="0" u="none" strike="noStrike" cap="none">
                <a:solidFill>
                  <a:srgbClr val="262419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599288" marR="0" lvl="3" indent="-126088" algn="l" rtl="0">
              <a:spcBef>
                <a:spcPts val="360"/>
              </a:spcBef>
              <a:buClr>
                <a:schemeClr val="accent1"/>
              </a:buClr>
              <a:buSzPct val="100000"/>
              <a:buFont typeface="Trebuchet MS"/>
              <a:buChar char="&gt;"/>
              <a:defRPr sz="1800" b="0" i="0" u="none" strike="noStrike" cap="none">
                <a:solidFill>
                  <a:srgbClr val="262419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6227" marR="0" lvl="4" indent="-125827" algn="l" rtl="0">
              <a:spcBef>
                <a:spcPts val="360"/>
              </a:spcBef>
              <a:buClr>
                <a:schemeClr val="accent1"/>
              </a:buClr>
              <a:buSzPct val="100000"/>
              <a:buFont typeface="Trebuchet MS"/>
              <a:buChar char="&gt;"/>
              <a:defRPr sz="1800" b="0" i="0" u="none" strike="noStrike" cap="none">
                <a:solidFill>
                  <a:srgbClr val="262419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3167" marR="0" lvl="5" indent="-112866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0106" marR="0" lvl="6" indent="-112605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7047" marR="0" lvl="7" indent="-112347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3986" marR="0" lvl="8" indent="-112086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hart &gt; 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chart" idx="2"/>
          </p:nvPr>
        </p:nvSpPr>
        <p:spPr>
          <a:xfrm>
            <a:off x="296234" y="1285875"/>
            <a:ext cx="4102100" cy="438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705" marR="0" lvl="0" indent="-220785" algn="l" rtl="0">
              <a:spcBef>
                <a:spcPts val="480"/>
              </a:spcBef>
              <a:buClr>
                <a:schemeClr val="accent1"/>
              </a:buClr>
              <a:buSzPct val="80000"/>
              <a:buFont typeface="Noto Sans Symbols"/>
              <a:buChar char="⬛"/>
              <a:defRPr sz="2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527" marR="0" lvl="1" indent="-196427" algn="l" rtl="0">
              <a:spcBef>
                <a:spcPts val="400"/>
              </a:spcBef>
              <a:buClr>
                <a:schemeClr val="accent1"/>
              </a:buClr>
              <a:buSzPct val="80000"/>
              <a:buFont typeface="Noto Sans Symbols"/>
              <a:buChar char="◻"/>
              <a:defRPr sz="2000" b="0" i="0" u="none" strike="noStrike" cap="none">
                <a:solidFill>
                  <a:srgbClr val="262419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2349" marR="0" lvl="2" indent="-126348" algn="l" rtl="0">
              <a:spcBef>
                <a:spcPts val="360"/>
              </a:spcBef>
              <a:buClr>
                <a:schemeClr val="accent1"/>
              </a:buClr>
              <a:buSzPct val="100000"/>
              <a:buFont typeface="Trebuchet MS"/>
              <a:buChar char="&gt;"/>
              <a:defRPr sz="1800" b="0" i="0" u="none" strike="noStrike" cap="none">
                <a:solidFill>
                  <a:srgbClr val="262419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599288" marR="0" lvl="3" indent="-126088" algn="l" rtl="0">
              <a:spcBef>
                <a:spcPts val="360"/>
              </a:spcBef>
              <a:buClr>
                <a:schemeClr val="accent1"/>
              </a:buClr>
              <a:buSzPct val="100000"/>
              <a:buFont typeface="Trebuchet MS"/>
              <a:buChar char="&gt;"/>
              <a:defRPr sz="1800" b="0" i="0" u="none" strike="noStrike" cap="none">
                <a:solidFill>
                  <a:srgbClr val="262419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6227" marR="0" lvl="4" indent="-125827" algn="l" rtl="0">
              <a:spcBef>
                <a:spcPts val="360"/>
              </a:spcBef>
              <a:buClr>
                <a:schemeClr val="accent1"/>
              </a:buClr>
              <a:buSzPct val="100000"/>
              <a:buFont typeface="Trebuchet MS"/>
              <a:buChar char="&gt;"/>
              <a:defRPr sz="1800" b="0" i="0" u="none" strike="noStrike" cap="none">
                <a:solidFill>
                  <a:srgbClr val="262419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3167" marR="0" lvl="5" indent="-112866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0106" marR="0" lvl="6" indent="-112605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7047" marR="0" lvl="7" indent="-112347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3986" marR="0" lvl="8" indent="-112086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-4761" y="149225"/>
            <a:ext cx="6618212" cy="68600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16000" marR="0" lvl="0" indent="-99" algn="l" rtl="0">
              <a:spcBef>
                <a:spcPts val="0"/>
              </a:spcBef>
              <a:buClr>
                <a:srgbClr val="676767"/>
              </a:buClr>
              <a:buFont typeface="Trebuchet MS"/>
              <a:buNone/>
              <a:defRPr sz="2800" b="1" i="0" u="none" strike="noStrike" cap="none">
                <a:solidFill>
                  <a:srgbClr val="676767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08205" y="1286538"/>
            <a:ext cx="4351633" cy="40403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40"/>
              </a:spcBef>
              <a:buClr>
                <a:schemeClr val="accent1"/>
              </a:buClr>
              <a:buFont typeface="Noto Sans Symbols"/>
              <a:buNone/>
              <a:defRPr sz="2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527" marR="0" lvl="1" indent="-196427" algn="l" rtl="0">
              <a:spcBef>
                <a:spcPts val="400"/>
              </a:spcBef>
              <a:buClr>
                <a:schemeClr val="accent1"/>
              </a:buClr>
              <a:buSzPct val="80000"/>
              <a:buFont typeface="Noto Sans Symbols"/>
              <a:buChar char="◻"/>
              <a:defRPr sz="2000" b="0" i="0" u="none" strike="noStrike" cap="none">
                <a:solidFill>
                  <a:srgbClr val="262419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2349" marR="0" lvl="2" indent="-126348" algn="l" rtl="0">
              <a:spcBef>
                <a:spcPts val="360"/>
              </a:spcBef>
              <a:buClr>
                <a:schemeClr val="accent1"/>
              </a:buClr>
              <a:buSzPct val="100000"/>
              <a:buFont typeface="Trebuchet MS"/>
              <a:buChar char="&gt;"/>
              <a:defRPr sz="1800" b="0" i="0" u="none" strike="noStrike" cap="none">
                <a:solidFill>
                  <a:srgbClr val="262419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599288" marR="0" lvl="3" indent="-126088" algn="l" rtl="0">
              <a:spcBef>
                <a:spcPts val="360"/>
              </a:spcBef>
              <a:buClr>
                <a:schemeClr val="accent1"/>
              </a:buClr>
              <a:buSzPct val="100000"/>
              <a:buFont typeface="Trebuchet MS"/>
              <a:buChar char="&gt;"/>
              <a:defRPr sz="1800" b="0" i="0" u="none" strike="noStrike" cap="none">
                <a:solidFill>
                  <a:srgbClr val="262419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6227" marR="0" lvl="4" indent="-125827" algn="l" rtl="0">
              <a:spcBef>
                <a:spcPts val="360"/>
              </a:spcBef>
              <a:buClr>
                <a:schemeClr val="accent1"/>
              </a:buClr>
              <a:buSzPct val="100000"/>
              <a:buFont typeface="Trebuchet MS"/>
              <a:buChar char="&gt;"/>
              <a:defRPr sz="1800" b="0" i="0" u="none" strike="noStrike" cap="none">
                <a:solidFill>
                  <a:srgbClr val="262419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3167" marR="0" lvl="5" indent="-112866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0106" marR="0" lvl="6" indent="-112605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7047" marR="0" lvl="7" indent="-112347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3986" marR="0" lvl="8" indent="-112086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-6889" y="6382282"/>
            <a:ext cx="4578527" cy="1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Shape 3"/>
          <p:cNvSpPr/>
          <p:nvPr/>
        </p:nvSpPr>
        <p:spPr>
          <a:xfrm>
            <a:off x="-1" y="-1"/>
            <a:ext cx="9143277" cy="1009651"/>
          </a:xfrm>
          <a:prstGeom prst="rect">
            <a:avLst/>
          </a:prstGeom>
          <a:solidFill>
            <a:srgbClr val="E7E7E7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5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</p:txBody>
      </p:sp>
      <p:sp>
        <p:nvSpPr>
          <p:cNvPr id="4" name="Shape 4"/>
          <p:cNvSpPr/>
          <p:nvPr/>
        </p:nvSpPr>
        <p:spPr>
          <a:xfrm>
            <a:off x="3551949" y="6199432"/>
            <a:ext cx="4287838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15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TAKING </a:t>
            </a:r>
            <a:r>
              <a:rPr b="1"/>
              <a:t>COOPERATION</a:t>
            </a:r>
            <a:r>
              <a:t> FORWARD</a:t>
            </a:r>
          </a:p>
        </p:txBody>
      </p:sp>
      <p:pic>
        <p:nvPicPr>
          <p:cNvPr id="5" name="image1.png"/>
          <p:cNvPicPr>
            <a:picLocks noChangeAspect="1"/>
          </p:cNvPicPr>
          <p:nvPr/>
        </p:nvPicPr>
        <p:blipFill>
          <a:blip r:embed="rId10" cstate="print">
            <a:extLst/>
          </a:blip>
          <a:stretch>
            <a:fillRect/>
          </a:stretch>
        </p:blipFill>
        <p:spPr>
          <a:xfrm>
            <a:off x="6971903" y="149226"/>
            <a:ext cx="1776119" cy="763394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image2.png" descr="\\ISTORAGE\-Print\MA27\Report_DOC\gfx.png"/>
          <p:cNvPicPr>
            <a:picLocks noChangeAspect="1"/>
          </p:cNvPicPr>
          <p:nvPr/>
        </p:nvPicPr>
        <p:blipFill>
          <a:blip r:embed="rId11" cstate="print">
            <a:extLst/>
          </a:blip>
          <a:stretch>
            <a:fillRect/>
          </a:stretch>
        </p:blipFill>
        <p:spPr>
          <a:xfrm>
            <a:off x="7685948" y="5353817"/>
            <a:ext cx="1457325" cy="1507331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8379851" y="6154601"/>
            <a:ext cx="355342" cy="360601"/>
          </a:xfrm>
          <a:prstGeom prst="rect">
            <a:avLst/>
          </a:prstGeom>
          <a:ln w="12700">
            <a:miter lim="400000"/>
          </a:ln>
        </p:spPr>
        <p:txBody>
          <a:bodyPr wrap="none" lIns="91399" tIns="91399" rIns="91399" bIns="91399">
            <a:spAutoFit/>
          </a:bodyPr>
          <a:lstStyle>
            <a:lvl1pPr algn="ctr">
              <a:defRPr sz="12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pic>
        <p:nvPicPr>
          <p:cNvPr id="8" name="image3.png" descr="\\ISTORAGE\-Print\MA27\Powerpoint\rep\icons (1).emf"/>
          <p:cNvPicPr>
            <a:picLocks noChangeAspect="1"/>
          </p:cNvPicPr>
          <p:nvPr/>
        </p:nvPicPr>
        <p:blipFill>
          <a:blip r:embed="rId12" cstate="print">
            <a:extLst/>
          </a:blip>
          <a:stretch>
            <a:fillRect/>
          </a:stretch>
        </p:blipFill>
        <p:spPr>
          <a:xfrm>
            <a:off x="299805" y="6154025"/>
            <a:ext cx="485294" cy="480568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-4762" y="149225"/>
            <a:ext cx="6607583" cy="6860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24" tIns="91424" rIns="91424" bIns="91424" anchor="ctr">
            <a:normAutofit/>
          </a:bodyPr>
          <a:lstStyle/>
          <a:p>
            <a:r>
              <a:t>Titolo Testo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296863" y="1307804"/>
            <a:ext cx="8562973" cy="4167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24" tIns="91424" rIns="91424" bIns="91424">
            <a:normAutofit/>
          </a:bodyPr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6" r:id="rId4"/>
    <p:sldLayoutId id="2147483668" r:id="rId5"/>
    <p:sldLayoutId id="2147483669" r:id="rId6"/>
    <p:sldLayoutId id="2147483670" r:id="rId7"/>
    <p:sldLayoutId id="2147483671" r:id="rId8"/>
  </p:sldLayoutIdLst>
  <p:transition spd="med"/>
  <p:txStyles>
    <p:titleStyle>
      <a:lvl1pPr marL="99" marR="0" indent="215801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99" marR="0" indent="-99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99" marR="0" indent="-99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99" marR="0" indent="-99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99" marR="0" indent="-99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99" marR="0" indent="-99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99" marR="0" indent="-99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99" marR="0" indent="-99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99" marR="0" indent="-99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1" i="0" u="none" strike="noStrike" cap="none" spc="0" baseline="0">
          <a:ln>
            <a:noFill/>
          </a:ln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762169" marR="0" indent="-216069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80000"/>
        <a:buFontTx/>
        <a:buChar char="◻"/>
        <a:tabLst/>
        <a:defRPr sz="2200" b="0" i="0" u="none" strike="noStrike" cap="none" spc="0" baseline="0">
          <a:ln>
            <a:noFill/>
          </a:ln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1170426" marR="0" indent="-154425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&gt;"/>
        <a:tabLst/>
        <a:defRPr sz="2200" b="0" i="0" u="none" strike="noStrike" cap="none" spc="0" baseline="0">
          <a:ln>
            <a:noFill/>
          </a:ln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1627307" marR="0" indent="-154107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&gt;"/>
        <a:tabLst/>
        <a:defRPr sz="2200" b="0" i="0" u="none" strike="noStrike" cap="none" spc="0" baseline="0">
          <a:ln>
            <a:noFill/>
          </a:ln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2084188" marR="0" indent="-153788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&gt;"/>
        <a:tabLst/>
        <a:defRPr sz="2200" b="0" i="0" u="none" strike="noStrike" cap="none" spc="0" baseline="0">
          <a:ln>
            <a:noFill/>
          </a:ln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2524453" marR="0" indent="-124152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2981366" marR="0" indent="-123865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3438281" marR="0" indent="-123581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3895194" marR="0" indent="-123294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4D4D4E"/>
          </a:solidFill>
          <a:uFillTx/>
          <a:latin typeface="Trebuchet MS"/>
          <a:ea typeface="Trebuchet MS"/>
          <a:cs typeface="Trebuchet MS"/>
          <a:sym typeface="Trebuchet MS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24.png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4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6.png"/><Relationship Id="rId9" Type="http://schemas.microsoft.com/office/2007/relationships/diagramDrawing" Target="../diagrams/drawing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4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6.png"/><Relationship Id="rId9" Type="http://schemas.microsoft.com/office/2007/relationships/diagramDrawing" Target="../diagrams/drawing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0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pn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" name="Shape 6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1</a:t>
            </a:fld>
            <a:endParaRPr/>
          </a:p>
        </p:txBody>
      </p:sp>
      <p:sp>
        <p:nvSpPr>
          <p:cNvPr id="663" name="Shape 663"/>
          <p:cNvSpPr>
            <a:spLocks noGrp="1"/>
          </p:cNvSpPr>
          <p:nvPr>
            <p:ph type="body" sz="quarter" idx="1"/>
          </p:nvPr>
        </p:nvSpPr>
        <p:spPr>
          <a:xfrm>
            <a:off x="1104924" y="4705242"/>
            <a:ext cx="7754913" cy="573247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0"/>
              </a:spcBef>
            </a:lvl1pPr>
          </a:lstStyle>
          <a:p>
            <a:r>
              <a:rPr dirty="0" err="1" smtClean="0"/>
              <a:t>BhENEFIT</a:t>
            </a:r>
            <a:r>
              <a:rPr lang="hr-HR" dirty="0" smtClean="0"/>
              <a:t>: Sastanak Lokalne akcijske grupe, Karlovac, 30.11.2017.</a:t>
            </a:r>
            <a:endParaRPr dirty="0"/>
          </a:p>
        </p:txBody>
      </p:sp>
      <p:sp>
        <p:nvSpPr>
          <p:cNvPr id="664" name="Shape 664"/>
          <p:cNvSpPr>
            <a:spLocks noGrp="1"/>
          </p:cNvSpPr>
          <p:nvPr>
            <p:ph type="body" sz="quarter" idx="13"/>
          </p:nvPr>
        </p:nvSpPr>
        <p:spPr>
          <a:xfrm>
            <a:off x="1104924" y="5346903"/>
            <a:ext cx="7754913" cy="71292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>
              <a:lnSpc>
                <a:spcPct val="96153"/>
              </a:lnSpc>
              <a:spcBef>
                <a:spcPts val="0"/>
              </a:spcBef>
              <a:defRPr sz="2600" b="1">
                <a:solidFill>
                  <a:schemeClr val="accent1"/>
                </a:solidFill>
              </a:defRPr>
            </a:lvl1pPr>
          </a:lstStyle>
          <a:p>
            <a:r>
              <a:rPr dirty="0" err="1" smtClean="0"/>
              <a:t>BhENEFIT</a:t>
            </a:r>
            <a:endParaRPr dirty="0"/>
          </a:p>
        </p:txBody>
      </p:sp>
      <p:sp>
        <p:nvSpPr>
          <p:cNvPr id="665" name="Shape 665"/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>
              <a:spcBef>
                <a:spcPts val="0"/>
              </a:spcBef>
              <a:defRPr sz="1400"/>
            </a:lvl1pPr>
          </a:lstStyle>
          <a:p>
            <a:r>
              <a:rPr lang="hr-HR" dirty="0" smtClean="0"/>
              <a:t>Žarko </a:t>
            </a:r>
            <a:r>
              <a:rPr lang="hr-HR" dirty="0" err="1" smtClean="0"/>
              <a:t>Latković</a:t>
            </a:r>
            <a:r>
              <a:rPr lang="hr-HR" dirty="0" smtClean="0"/>
              <a:t>, mag.ing.traff., voditelj projekta</a:t>
            </a:r>
            <a:endParaRPr dirty="0"/>
          </a:p>
        </p:txBody>
      </p:sp>
      <p:pic>
        <p:nvPicPr>
          <p:cNvPr id="666" name="image30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162471" y="676627"/>
            <a:ext cx="1937818" cy="4085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AKTIVNOSTI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2394640" y="1570444"/>
            <a:ext cx="495677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it-IT" sz="3000" dirty="0">
                <a:latin typeface="Trebuchet MS" panose="020B0603020202020204" pitchFamily="34" charset="0"/>
              </a:rPr>
              <a:t>6 </a:t>
            </a:r>
            <a:r>
              <a:rPr lang="it-IT" sz="3000" dirty="0" err="1">
                <a:latin typeface="Trebuchet MS" panose="020B0603020202020204" pitchFamily="34" charset="0"/>
              </a:rPr>
              <a:t>pilot</a:t>
            </a:r>
            <a:r>
              <a:rPr lang="it-IT" sz="3000" dirty="0">
                <a:latin typeface="Trebuchet MS" panose="020B0603020202020204" pitchFamily="34" charset="0"/>
              </a:rPr>
              <a:t> </a:t>
            </a:r>
            <a:r>
              <a:rPr lang="hr-HR" sz="3000" dirty="0" smtClean="0">
                <a:latin typeface="Trebuchet MS" panose="020B0603020202020204" pitchFamily="34" charset="0"/>
              </a:rPr>
              <a:t>aktivnosti</a:t>
            </a:r>
            <a:endParaRPr lang="it-IT" sz="3000" dirty="0">
              <a:latin typeface="Trebuchet MS" panose="020B0603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it-IT" sz="3000" dirty="0">
                <a:latin typeface="Trebuchet MS" panose="020B0603020202020204" pitchFamily="34" charset="0"/>
              </a:rPr>
              <a:t>14 </a:t>
            </a:r>
            <a:r>
              <a:rPr lang="hr-HR" sz="3000" dirty="0" smtClean="0">
                <a:latin typeface="Trebuchet MS" panose="020B0603020202020204" pitchFamily="34" charset="0"/>
              </a:rPr>
              <a:t>treninga</a:t>
            </a:r>
            <a:endParaRPr lang="it-IT" sz="3000" dirty="0">
              <a:latin typeface="Trebuchet MS" panose="020B0603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it-IT" sz="3000" dirty="0">
                <a:latin typeface="Trebuchet MS" panose="020B0603020202020204" pitchFamily="34" charset="0"/>
              </a:rPr>
              <a:t>1 </a:t>
            </a:r>
            <a:r>
              <a:rPr lang="hr-HR" sz="3000" dirty="0" smtClean="0">
                <a:latin typeface="Trebuchet MS" panose="020B0603020202020204" pitchFamily="34" charset="0"/>
              </a:rPr>
              <a:t>komunikacijska strategija</a:t>
            </a:r>
            <a:endParaRPr lang="it-IT" sz="3000" dirty="0">
              <a:latin typeface="Trebuchet MS" panose="020B0603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it-IT" sz="3000" dirty="0">
                <a:latin typeface="Trebuchet MS" panose="020B0603020202020204" pitchFamily="34" charset="0"/>
              </a:rPr>
              <a:t>6 </a:t>
            </a:r>
            <a:r>
              <a:rPr lang="hr-HR" sz="3000" dirty="0" smtClean="0">
                <a:latin typeface="Trebuchet MS" panose="020B0603020202020204" pitchFamily="34" charset="0"/>
              </a:rPr>
              <a:t>izvještaja</a:t>
            </a:r>
            <a:endParaRPr lang="it-IT" sz="3000" dirty="0">
              <a:latin typeface="Trebuchet MS" panose="020B0603020202020204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138" r="26237"/>
          <a:stretch/>
        </p:blipFill>
        <p:spPr>
          <a:xfrm>
            <a:off x="1546577" y="2800668"/>
            <a:ext cx="534960" cy="589734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93000" y="1930447"/>
            <a:ext cx="450109" cy="450109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38893" y="3789423"/>
            <a:ext cx="550328" cy="550328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0066" y="4653278"/>
            <a:ext cx="607981" cy="607981"/>
          </a:xfrm>
          <a:prstGeom prst="rect">
            <a:avLst/>
          </a:prstGeom>
        </p:spPr>
      </p:pic>
      <p:pic>
        <p:nvPicPr>
          <p:cNvPr id="9" name="image31.png"/>
          <p:cNvPicPr>
            <a:picLocks noChangeAspect="1"/>
          </p:cNvPicPr>
          <p:nvPr/>
        </p:nvPicPr>
        <p:blipFill>
          <a:blip r:embed="rId6" cstate="print">
            <a:extLst/>
          </a:blip>
          <a:stretch>
            <a:fillRect/>
          </a:stretch>
        </p:blipFill>
        <p:spPr>
          <a:xfrm>
            <a:off x="7112792" y="609350"/>
            <a:ext cx="1593057" cy="33585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xmlns="" val="1585418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" name="Shape 734"/>
          <p:cNvSpPr>
            <a:spLocks noGrp="1"/>
          </p:cNvSpPr>
          <p:nvPr>
            <p:ph type="sldNum" sz="quarter" idx="2"/>
          </p:nvPr>
        </p:nvSpPr>
        <p:spPr>
          <a:xfrm>
            <a:off x="8379851" y="6154601"/>
            <a:ext cx="355342" cy="3606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11</a:t>
            </a:fld>
            <a:endParaRPr/>
          </a:p>
        </p:txBody>
      </p:sp>
      <p:sp>
        <p:nvSpPr>
          <p:cNvPr id="735" name="Shape 735"/>
          <p:cNvSpPr>
            <a:spLocks noGrp="1"/>
          </p:cNvSpPr>
          <p:nvPr>
            <p:ph type="title"/>
          </p:nvPr>
        </p:nvSpPr>
        <p:spPr>
          <a:xfrm>
            <a:off x="-4762" y="149225"/>
            <a:ext cx="6607583" cy="686005"/>
          </a:xfrm>
          <a:prstGeom prst="rect">
            <a:avLst/>
          </a:prstGeom>
        </p:spPr>
        <p:txBody>
          <a:bodyPr lIns="45699" tIns="45699" rIns="45699" bIns="45699"/>
          <a:lstStyle/>
          <a:p>
            <a:r>
              <a:rPr lang="hr-HR" dirty="0" smtClean="0"/>
              <a:t>PRORAČUN</a:t>
            </a:r>
            <a:endParaRPr dirty="0"/>
          </a:p>
        </p:txBody>
      </p:sp>
      <p:sp>
        <p:nvSpPr>
          <p:cNvPr id="736" name="Shape 736"/>
          <p:cNvSpPr>
            <a:spLocks noGrp="1"/>
          </p:cNvSpPr>
          <p:nvPr>
            <p:ph type="body" sz="quarter" idx="1"/>
          </p:nvPr>
        </p:nvSpPr>
        <p:spPr>
          <a:xfrm>
            <a:off x="386048" y="2524688"/>
            <a:ext cx="8562974" cy="1801652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dirty="0"/>
              <a:t>1.850.795,95 </a:t>
            </a:r>
            <a:r>
              <a:rPr dirty="0" err="1" smtClean="0"/>
              <a:t>Eur</a:t>
            </a:r>
            <a:r>
              <a:rPr lang="hr-HR" dirty="0" smtClean="0"/>
              <a:t>a</a:t>
            </a:r>
            <a:endParaRPr lang="it-IT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dirty="0"/>
              <a:t>1.532,645,81 </a:t>
            </a:r>
            <a:r>
              <a:rPr dirty="0" err="1" smtClean="0"/>
              <a:t>Eur</a:t>
            </a:r>
            <a:r>
              <a:rPr lang="hr-HR" dirty="0" smtClean="0"/>
              <a:t>a</a:t>
            </a:r>
            <a:r>
              <a:rPr dirty="0" smtClean="0"/>
              <a:t> </a:t>
            </a:r>
            <a:r>
              <a:rPr dirty="0"/>
              <a:t>ERDF grant</a:t>
            </a:r>
          </a:p>
        </p:txBody>
      </p:sp>
      <p:pic>
        <p:nvPicPr>
          <p:cNvPr id="737" name="image32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150892" y="609350"/>
            <a:ext cx="1519238" cy="320288"/>
          </a:xfrm>
          <a:prstGeom prst="rect">
            <a:avLst/>
          </a:prstGeom>
          <a:ln w="12700">
            <a:miter lim="400000"/>
          </a:ln>
        </p:spPr>
      </p:pic>
      <p:pic>
        <p:nvPicPr>
          <p:cNvPr id="738" name="image31.png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7112792" y="609350"/>
            <a:ext cx="1593057" cy="3358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739" name="Chart 739"/>
          <p:cNvGraphicFramePr/>
          <p:nvPr>
            <p:extLst>
              <p:ext uri="{D42A27DB-BD31-4B8C-83A1-F6EECF244321}">
                <p14:modId xmlns:p14="http://schemas.microsoft.com/office/powerpoint/2010/main" xmlns="" val="3517541988"/>
              </p:ext>
            </p:extLst>
          </p:nvPr>
        </p:nvGraphicFramePr>
        <p:xfrm>
          <a:off x="4658642" y="1584817"/>
          <a:ext cx="4043116" cy="4043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Shape 612"/>
          <p:cNvSpPr txBox="1">
            <a:spLocks noGrp="1"/>
          </p:cNvSpPr>
          <p:nvPr>
            <p:ph type="title"/>
          </p:nvPr>
        </p:nvSpPr>
        <p:spPr>
          <a:xfrm>
            <a:off x="-4761" y="149225"/>
            <a:ext cx="6596948" cy="6860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216000" marR="0" lvl="0" indent="-99" algn="l" rtl="0">
              <a:spcBef>
                <a:spcPts val="0"/>
              </a:spcBef>
              <a:buClr>
                <a:srgbClr val="676767"/>
              </a:buClr>
              <a:buSzPct val="25000"/>
              <a:buFont typeface="Trebuchet MS"/>
              <a:buNone/>
            </a:pPr>
            <a:r>
              <a:rPr lang="hr-HR" sz="2800" b="1" i="0" u="none" strike="noStrike" cap="none" dirty="0" smtClean="0">
                <a:solidFill>
                  <a:srgbClr val="676767"/>
                </a:solidFill>
                <a:latin typeface="Trebuchet MS"/>
                <a:ea typeface="Trebuchet MS"/>
                <a:cs typeface="Trebuchet MS"/>
                <a:sym typeface="Trebuchet MS"/>
              </a:rPr>
              <a:t>Proračun po radnim paketima</a:t>
            </a:r>
            <a:endParaRPr sz="2800" b="1" i="0" u="none" strike="noStrike" cap="none" dirty="0">
              <a:solidFill>
                <a:srgbClr val="676767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615" name="Shape 615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7112793" y="609350"/>
            <a:ext cx="1593056" cy="33584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20751297"/>
              </p:ext>
            </p:extLst>
          </p:nvPr>
        </p:nvGraphicFramePr>
        <p:xfrm>
          <a:off x="177421" y="4585080"/>
          <a:ext cx="7861112" cy="1487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3016"/>
                <a:gridCol w="1123016"/>
                <a:gridCol w="1123016"/>
                <a:gridCol w="1123016"/>
                <a:gridCol w="1123016"/>
                <a:gridCol w="1123016"/>
                <a:gridCol w="1123016"/>
              </a:tblGrid>
              <a:tr h="743804"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  <a:latin typeface="Trebuchet MS" panose="020B0603020202020204" pitchFamily="34" charset="0"/>
                        </a:rPr>
                        <a:t>WP P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Trebuchet MS" panose="020B0603020202020204" pitchFamily="34" charset="0"/>
                        </a:rPr>
                        <a:t>WP M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Trebuchet MS" panose="020B0603020202020204" pitchFamily="34" charset="0"/>
                        </a:rPr>
                        <a:t>WP T1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  <a:latin typeface="Trebuchet MS" panose="020B0603020202020204" pitchFamily="34" charset="0"/>
                        </a:rPr>
                        <a:t>WP T2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Trebuchet MS" panose="020B0603020202020204" pitchFamily="34" charset="0"/>
                        </a:rPr>
                        <a:t>WP T3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Trebuchet MS" panose="020B0603020202020204" pitchFamily="34" charset="0"/>
                        </a:rPr>
                        <a:t>WP C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43804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  <a:latin typeface="Trebuchet MS" panose="020B0603020202020204" pitchFamily="34" charset="0"/>
                        </a:rPr>
                        <a:t>TOTAL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  <a:latin typeface="Trebuchet MS" panose="020B0603020202020204" pitchFamily="34" charset="0"/>
                        </a:rPr>
                        <a:t>9876,2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  <a:latin typeface="Trebuchet MS" panose="020B0603020202020204" pitchFamily="34" charset="0"/>
                        </a:rPr>
                        <a:t>287297,9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  <a:latin typeface="Trebuchet MS" panose="020B0603020202020204" pitchFamily="34" charset="0"/>
                        </a:rPr>
                        <a:t>346276,7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  <a:latin typeface="Trebuchet MS" panose="020B0603020202020204" pitchFamily="34" charset="0"/>
                        </a:rPr>
                        <a:t>452050,5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  <a:latin typeface="Trebuchet MS" panose="020B0603020202020204" pitchFamily="34" charset="0"/>
                        </a:rPr>
                        <a:t>442849,5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  <a:latin typeface="Trebuchet MS" panose="020B0603020202020204" pitchFamily="34" charset="0"/>
                        </a:rPr>
                        <a:t>312445,2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77100310"/>
              </p:ext>
            </p:extLst>
          </p:nvPr>
        </p:nvGraphicFramePr>
        <p:xfrm>
          <a:off x="2236811" y="631846"/>
          <a:ext cx="6469038" cy="4474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8" name="chart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2330" y="1706189"/>
            <a:ext cx="3054828" cy="169210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Shape 605"/>
          <p:cNvSpPr txBox="1">
            <a:spLocks noGrp="1"/>
          </p:cNvSpPr>
          <p:nvPr>
            <p:ph type="title"/>
          </p:nvPr>
        </p:nvSpPr>
        <p:spPr>
          <a:xfrm>
            <a:off x="-4761" y="149225"/>
            <a:ext cx="6618212" cy="6860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216000" marR="0" lvl="0" indent="-99" algn="l" rtl="0">
              <a:spcBef>
                <a:spcPts val="0"/>
              </a:spcBef>
              <a:buClr>
                <a:srgbClr val="676767"/>
              </a:buClr>
              <a:buSzPct val="25000"/>
              <a:buFont typeface="Trebuchet MS"/>
              <a:buNone/>
            </a:pPr>
            <a:r>
              <a:rPr lang="hr-HR" sz="2800" b="1" i="0" u="none" strike="noStrike" cap="none" dirty="0" smtClean="0">
                <a:solidFill>
                  <a:srgbClr val="676767"/>
                </a:solidFill>
                <a:latin typeface="Trebuchet MS"/>
                <a:ea typeface="Trebuchet MS"/>
                <a:cs typeface="Trebuchet MS"/>
                <a:sym typeface="Trebuchet MS"/>
              </a:rPr>
              <a:t>Proračun po partnerima</a:t>
            </a:r>
            <a:endParaRPr sz="2800" b="1" i="0" u="none" strike="noStrike" cap="none" dirty="0">
              <a:solidFill>
                <a:srgbClr val="676767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607" name="Shape 607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7112793" y="609350"/>
            <a:ext cx="1593056" cy="33584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114618"/>
              </p:ext>
            </p:extLst>
          </p:nvPr>
        </p:nvGraphicFramePr>
        <p:xfrm>
          <a:off x="559556" y="1146409"/>
          <a:ext cx="7929351" cy="47854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840"/>
                <a:gridCol w="847631"/>
                <a:gridCol w="449036"/>
                <a:gridCol w="1132764"/>
                <a:gridCol w="1542197"/>
                <a:gridCol w="1323833"/>
                <a:gridCol w="2129050"/>
              </a:tblGrid>
              <a:tr h="597088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u="none" strike="noStrike" dirty="0"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u="none" strike="noStrike" dirty="0" smtClean="0"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  <a:latin typeface="Trebuchet MS" panose="020B0603020202020204" pitchFamily="34" charset="0"/>
                        </a:rPr>
                        <a:t>ERDF CO-FIN </a:t>
                      </a:r>
                      <a:r>
                        <a:rPr lang="it-IT" sz="1400" u="none" strike="noStrike" dirty="0" smtClean="0">
                          <a:effectLst/>
                          <a:latin typeface="Trebuchet MS" panose="020B0603020202020204" pitchFamily="34" charset="0"/>
                        </a:rPr>
                        <a:t>RATE 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ERDF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co-fin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TOT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8545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u="none" strike="noStrike" dirty="0" smtClean="0">
                          <a:effectLst/>
                          <a:latin typeface="Trebuchet MS" panose="020B0603020202020204" pitchFamily="34" charset="0"/>
                        </a:rPr>
                        <a:t>MUM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IT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80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rebuchet MS" panose="020B0603020202020204" pitchFamily="34" charset="0"/>
                        </a:rPr>
                        <a:t>€ 268.848,86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rebuchet MS" panose="020B0603020202020204" pitchFamily="34" charset="0"/>
                        </a:rPr>
                        <a:t>€ 67.212,22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€ 336.061,08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7263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u="none" strike="noStrike" dirty="0" smtClean="0"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8545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SK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85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€ 79.816,90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rebuchet MS" panose="020B0603020202020204" pitchFamily="34" charset="0"/>
                        </a:rPr>
                        <a:t>€ 14.085,34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€ 93.902,24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8545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u="none" strike="noStrike" dirty="0" smtClean="0">
                          <a:effectLst/>
                          <a:latin typeface="Trebuchet MS" panose="020B0603020202020204" pitchFamily="34" charset="0"/>
                        </a:rPr>
                        <a:t>MUK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HR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85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€ 110.706,21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rebuchet MS" panose="020B0603020202020204" pitchFamily="34" charset="0"/>
                        </a:rPr>
                        <a:t>€ 19.536,39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€ 130.242,60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8545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u="none" strike="noStrike" dirty="0" smtClean="0">
                          <a:effectLst/>
                          <a:latin typeface="Trebuchet MS" panose="020B0603020202020204" pitchFamily="34" charset="0"/>
                        </a:rPr>
                        <a:t>SZRDA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HU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85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€ 85.904,31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rebuchet MS" panose="020B0603020202020204" pitchFamily="34" charset="0"/>
                        </a:rPr>
                        <a:t>€ 15.159,59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€ 101.063,90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8545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u="none" strike="noStrike" dirty="0" smtClean="0">
                          <a:effectLst/>
                          <a:latin typeface="Trebuchet MS" panose="020B0603020202020204" pitchFamily="34" charset="0"/>
                        </a:rPr>
                        <a:t>ICRA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SI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85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€ 116.513,32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rebuchet MS" panose="020B0603020202020204" pitchFamily="34" charset="0"/>
                        </a:rPr>
                        <a:t>€ 20.561,18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€ 137.074,50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8545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6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u="none" strike="noStrike" dirty="0" smtClean="0">
                          <a:effectLst/>
                          <a:latin typeface="Trebuchet MS" panose="020B0603020202020204" pitchFamily="34" charset="0"/>
                        </a:rPr>
                        <a:t>RER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IT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80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€ 111.472,32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rebuchet MS" panose="020B0603020202020204" pitchFamily="34" charset="0"/>
                        </a:rPr>
                        <a:t>€ 27.868,08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€ 139.340,40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8545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7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u="none" strike="noStrike" dirty="0" smtClean="0">
                          <a:effectLst/>
                          <a:latin typeface="Trebuchet MS" panose="020B0603020202020204" pitchFamily="34" charset="0"/>
                        </a:rPr>
                        <a:t>SPECTRA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SK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85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€ 114.794,62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rebuchet MS" panose="020B0603020202020204" pitchFamily="34" charset="0"/>
                        </a:rPr>
                        <a:t>€ 20.257,88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€ 135.052,50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8545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8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u="none" strike="noStrike" dirty="0" smtClean="0">
                          <a:effectLst/>
                          <a:latin typeface="Trebuchet MS" panose="020B0603020202020204" pitchFamily="34" charset="0"/>
                        </a:rPr>
                        <a:t>UIRS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SI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85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€ 115.675,20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rebuchet MS" panose="020B0603020202020204" pitchFamily="34" charset="0"/>
                        </a:rPr>
                        <a:t>€ 20.413,28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€ 136.088,48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8545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9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u="none" strike="noStrike" dirty="0" smtClean="0">
                          <a:effectLst/>
                          <a:latin typeface="Trebuchet MS" panose="020B0603020202020204" pitchFamily="34" charset="0"/>
                        </a:rPr>
                        <a:t>BOKU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AT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80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€ 123.334,28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rebuchet MS" panose="020B0603020202020204" pitchFamily="34" charset="0"/>
                        </a:rPr>
                        <a:t>€ 30.833,57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€ 154.167,85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8545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10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u="none" strike="noStrike" dirty="0" smtClean="0">
                          <a:effectLst/>
                          <a:latin typeface="Trebuchet MS" panose="020B0603020202020204" pitchFamily="34" charset="0"/>
                        </a:rPr>
                        <a:t>IGH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HR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85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€ 114.590,54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rebuchet MS" panose="020B0603020202020204" pitchFamily="34" charset="0"/>
                        </a:rPr>
                        <a:t>€ 20.221,86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rebuchet MS" panose="020B0603020202020204" pitchFamily="34" charset="0"/>
                        </a:rPr>
                        <a:t>€ 134.812,40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8545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11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u="none" strike="noStrike" dirty="0" smtClean="0">
                          <a:effectLst/>
                          <a:latin typeface="Trebuchet MS" panose="020B0603020202020204" pitchFamily="34" charset="0"/>
                        </a:rPr>
                        <a:t>KEK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HU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85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€ 77.020,71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€ 13.591,89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rebuchet MS" panose="020B0603020202020204" pitchFamily="34" charset="0"/>
                        </a:rPr>
                        <a:t>€ 90.612,60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8545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12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u="none" strike="noStrike" dirty="0" smtClean="0">
                          <a:effectLst/>
                          <a:latin typeface="Trebuchet MS" panose="020B0603020202020204" pitchFamily="34" charset="0"/>
                        </a:rPr>
                        <a:t>IURS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CZ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85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€ 69.132,54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€ 12.199,86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rebuchet MS" panose="020B0603020202020204" pitchFamily="34" charset="0"/>
                        </a:rPr>
                        <a:t>€ 81.332,40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8545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13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u="none" strike="noStrike" dirty="0" smtClean="0">
                          <a:effectLst/>
                          <a:latin typeface="Trebuchet MS" panose="020B0603020202020204" pitchFamily="34" charset="0"/>
                        </a:rPr>
                        <a:t>POL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IT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80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€ 144.836,00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rebuchet MS" panose="020B0603020202020204" pitchFamily="34" charset="0"/>
                        </a:rPr>
                        <a:t>€ 36.209,00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rebuchet MS" panose="020B0603020202020204" pitchFamily="34" charset="0"/>
                        </a:rPr>
                        <a:t>€ 181.045,00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Shape 825"/>
          <p:cNvSpPr>
            <a:spLocks noGrp="1"/>
          </p:cNvSpPr>
          <p:nvPr>
            <p:ph type="sldNum" sz="quarter" idx="2"/>
          </p:nvPr>
        </p:nvSpPr>
        <p:spPr>
          <a:xfrm>
            <a:off x="8379851" y="6154601"/>
            <a:ext cx="355342" cy="3606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14</a:t>
            </a:fld>
            <a:endParaRPr/>
          </a:p>
        </p:txBody>
      </p:sp>
      <p:sp>
        <p:nvSpPr>
          <p:cNvPr id="826" name="Shape 826"/>
          <p:cNvSpPr/>
          <p:nvPr/>
        </p:nvSpPr>
        <p:spPr>
          <a:xfrm>
            <a:off x="1906461" y="5158705"/>
            <a:ext cx="5260280" cy="9848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>
              <a:defRPr sz="16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hr-HR" dirty="0" smtClean="0"/>
              <a:t>Žarko </a:t>
            </a:r>
            <a:r>
              <a:rPr lang="hr-HR" dirty="0" err="1" smtClean="0"/>
              <a:t>Latković</a:t>
            </a:r>
            <a:r>
              <a:rPr lang="hr-HR" dirty="0" smtClean="0"/>
              <a:t>, mag.ing.traff.</a:t>
            </a:r>
            <a:endParaRPr dirty="0">
              <a:solidFill>
                <a:srgbClr val="000000"/>
              </a:solidFill>
            </a:endParaRPr>
          </a:p>
          <a:p>
            <a:pPr>
              <a:defRPr sz="16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hr-HR" dirty="0" smtClean="0"/>
              <a:t>Grad Karlovac</a:t>
            </a:r>
          </a:p>
          <a:p>
            <a:pPr>
              <a:defRPr sz="16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hr-HR" dirty="0" smtClean="0"/>
              <a:t>Upravni odjel za razvoj garda i EU fondove</a:t>
            </a:r>
          </a:p>
          <a:p>
            <a:pPr>
              <a:defRPr sz="16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hr-HR" dirty="0" smtClean="0"/>
              <a:t>Zarko.latkovic@karlovac.hr</a:t>
            </a:r>
            <a:endParaRPr dirty="0"/>
          </a:p>
        </p:txBody>
      </p:sp>
      <p:sp>
        <p:nvSpPr>
          <p:cNvPr id="832" name="Shape 832"/>
          <p:cNvSpPr/>
          <p:nvPr/>
        </p:nvSpPr>
        <p:spPr>
          <a:xfrm>
            <a:off x="1277034" y="5347380"/>
            <a:ext cx="356472" cy="3613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97" y="7560"/>
                </a:moveTo>
                <a:cubicBezTo>
                  <a:pt x="19166" y="4867"/>
                  <a:pt x="19166" y="4867"/>
                  <a:pt x="19166" y="4867"/>
                </a:cubicBezTo>
                <a:cubicBezTo>
                  <a:pt x="19094" y="4752"/>
                  <a:pt x="18994" y="4666"/>
                  <a:pt x="18893" y="4579"/>
                </a:cubicBezTo>
                <a:cubicBezTo>
                  <a:pt x="18893" y="1354"/>
                  <a:pt x="18893" y="1354"/>
                  <a:pt x="18893" y="1354"/>
                </a:cubicBezTo>
                <a:cubicBezTo>
                  <a:pt x="18893" y="605"/>
                  <a:pt x="18302" y="0"/>
                  <a:pt x="17554" y="0"/>
                </a:cubicBezTo>
                <a:cubicBezTo>
                  <a:pt x="4046" y="0"/>
                  <a:pt x="4046" y="0"/>
                  <a:pt x="4046" y="0"/>
                </a:cubicBezTo>
                <a:cubicBezTo>
                  <a:pt x="3298" y="0"/>
                  <a:pt x="2693" y="605"/>
                  <a:pt x="2693" y="1354"/>
                </a:cubicBezTo>
                <a:cubicBezTo>
                  <a:pt x="2693" y="4579"/>
                  <a:pt x="2693" y="4579"/>
                  <a:pt x="2693" y="4579"/>
                </a:cubicBezTo>
                <a:cubicBezTo>
                  <a:pt x="2606" y="4666"/>
                  <a:pt x="2506" y="4752"/>
                  <a:pt x="2434" y="4867"/>
                </a:cubicBezTo>
                <a:cubicBezTo>
                  <a:pt x="403" y="7560"/>
                  <a:pt x="403" y="7560"/>
                  <a:pt x="403" y="7560"/>
                </a:cubicBezTo>
                <a:cubicBezTo>
                  <a:pt x="144" y="7906"/>
                  <a:pt x="0" y="8338"/>
                  <a:pt x="0" y="8770"/>
                </a:cubicBezTo>
                <a:cubicBezTo>
                  <a:pt x="0" y="9446"/>
                  <a:pt x="0" y="9446"/>
                  <a:pt x="0" y="9446"/>
                </a:cubicBezTo>
                <a:cubicBezTo>
                  <a:pt x="0" y="10570"/>
                  <a:pt x="907" y="11477"/>
                  <a:pt x="2030" y="11477"/>
                </a:cubicBezTo>
                <a:cubicBezTo>
                  <a:pt x="2030" y="11477"/>
                  <a:pt x="2030" y="11477"/>
                  <a:pt x="2030" y="11477"/>
                </a:cubicBezTo>
                <a:cubicBezTo>
                  <a:pt x="2030" y="20246"/>
                  <a:pt x="2030" y="20246"/>
                  <a:pt x="2030" y="20246"/>
                </a:cubicBezTo>
                <a:cubicBezTo>
                  <a:pt x="2030" y="20995"/>
                  <a:pt x="2635" y="21600"/>
                  <a:pt x="3370" y="21600"/>
                </a:cubicBezTo>
                <a:cubicBezTo>
                  <a:pt x="18230" y="21600"/>
                  <a:pt x="18230" y="21600"/>
                  <a:pt x="18230" y="21600"/>
                </a:cubicBezTo>
                <a:cubicBezTo>
                  <a:pt x="18965" y="21600"/>
                  <a:pt x="19570" y="20995"/>
                  <a:pt x="19570" y="20246"/>
                </a:cubicBezTo>
                <a:cubicBezTo>
                  <a:pt x="19570" y="11477"/>
                  <a:pt x="19570" y="11477"/>
                  <a:pt x="19570" y="11477"/>
                </a:cubicBezTo>
                <a:cubicBezTo>
                  <a:pt x="19570" y="11477"/>
                  <a:pt x="19570" y="11477"/>
                  <a:pt x="19570" y="11477"/>
                </a:cubicBezTo>
                <a:cubicBezTo>
                  <a:pt x="20693" y="11477"/>
                  <a:pt x="21600" y="10570"/>
                  <a:pt x="21600" y="9446"/>
                </a:cubicBezTo>
                <a:cubicBezTo>
                  <a:pt x="21600" y="8770"/>
                  <a:pt x="21600" y="8770"/>
                  <a:pt x="21600" y="8770"/>
                </a:cubicBezTo>
                <a:cubicBezTo>
                  <a:pt x="21600" y="8338"/>
                  <a:pt x="21456" y="7906"/>
                  <a:pt x="21197" y="7560"/>
                </a:cubicBezTo>
                <a:close/>
                <a:moveTo>
                  <a:pt x="17554" y="1354"/>
                </a:moveTo>
                <a:cubicBezTo>
                  <a:pt x="17554" y="4046"/>
                  <a:pt x="17554" y="4046"/>
                  <a:pt x="17554" y="4046"/>
                </a:cubicBezTo>
                <a:cubicBezTo>
                  <a:pt x="4046" y="4046"/>
                  <a:pt x="4046" y="4046"/>
                  <a:pt x="4046" y="4046"/>
                </a:cubicBezTo>
                <a:cubicBezTo>
                  <a:pt x="4046" y="4046"/>
                  <a:pt x="4046" y="4046"/>
                  <a:pt x="4046" y="4046"/>
                </a:cubicBezTo>
                <a:cubicBezTo>
                  <a:pt x="4046" y="1354"/>
                  <a:pt x="4046" y="1354"/>
                  <a:pt x="4046" y="1354"/>
                </a:cubicBezTo>
                <a:lnTo>
                  <a:pt x="17554" y="1354"/>
                </a:lnTo>
                <a:close/>
                <a:moveTo>
                  <a:pt x="6883" y="10123"/>
                </a:moveTo>
                <a:cubicBezTo>
                  <a:pt x="4046" y="10123"/>
                  <a:pt x="4046" y="10123"/>
                  <a:pt x="4046" y="10123"/>
                </a:cubicBezTo>
                <a:cubicBezTo>
                  <a:pt x="6754" y="5400"/>
                  <a:pt x="6754" y="5400"/>
                  <a:pt x="6754" y="5400"/>
                </a:cubicBezTo>
                <a:cubicBezTo>
                  <a:pt x="8237" y="5400"/>
                  <a:pt x="8237" y="5400"/>
                  <a:pt x="8237" y="5400"/>
                </a:cubicBezTo>
                <a:lnTo>
                  <a:pt x="6883" y="10123"/>
                </a:lnTo>
                <a:close/>
                <a:moveTo>
                  <a:pt x="8928" y="5400"/>
                </a:moveTo>
                <a:cubicBezTo>
                  <a:pt x="10469" y="5400"/>
                  <a:pt x="10469" y="5400"/>
                  <a:pt x="10469" y="5400"/>
                </a:cubicBezTo>
                <a:cubicBezTo>
                  <a:pt x="10469" y="10123"/>
                  <a:pt x="10469" y="10123"/>
                  <a:pt x="10469" y="10123"/>
                </a:cubicBezTo>
                <a:cubicBezTo>
                  <a:pt x="7589" y="10123"/>
                  <a:pt x="7589" y="10123"/>
                  <a:pt x="7589" y="10123"/>
                </a:cubicBezTo>
                <a:lnTo>
                  <a:pt x="8928" y="5400"/>
                </a:lnTo>
                <a:close/>
                <a:moveTo>
                  <a:pt x="11131" y="5400"/>
                </a:moveTo>
                <a:cubicBezTo>
                  <a:pt x="12672" y="5400"/>
                  <a:pt x="12672" y="5400"/>
                  <a:pt x="12672" y="5400"/>
                </a:cubicBezTo>
                <a:cubicBezTo>
                  <a:pt x="14011" y="10123"/>
                  <a:pt x="14011" y="10123"/>
                  <a:pt x="14011" y="10123"/>
                </a:cubicBezTo>
                <a:cubicBezTo>
                  <a:pt x="11131" y="10123"/>
                  <a:pt x="11131" y="10123"/>
                  <a:pt x="11131" y="10123"/>
                </a:cubicBezTo>
                <a:lnTo>
                  <a:pt x="11131" y="5400"/>
                </a:lnTo>
                <a:close/>
                <a:moveTo>
                  <a:pt x="13363" y="5400"/>
                </a:moveTo>
                <a:cubicBezTo>
                  <a:pt x="14846" y="5400"/>
                  <a:pt x="14846" y="5400"/>
                  <a:pt x="14846" y="5400"/>
                </a:cubicBezTo>
                <a:cubicBezTo>
                  <a:pt x="17554" y="10123"/>
                  <a:pt x="17554" y="10123"/>
                  <a:pt x="17554" y="10123"/>
                </a:cubicBezTo>
                <a:cubicBezTo>
                  <a:pt x="14717" y="10123"/>
                  <a:pt x="14717" y="10123"/>
                  <a:pt x="14717" y="10123"/>
                </a:cubicBezTo>
                <a:lnTo>
                  <a:pt x="13363" y="5400"/>
                </a:lnTo>
                <a:close/>
                <a:moveTo>
                  <a:pt x="1354" y="9446"/>
                </a:moveTo>
                <a:cubicBezTo>
                  <a:pt x="1354" y="8770"/>
                  <a:pt x="1354" y="8770"/>
                  <a:pt x="1354" y="8770"/>
                </a:cubicBezTo>
                <a:cubicBezTo>
                  <a:pt x="1354" y="8626"/>
                  <a:pt x="1397" y="8482"/>
                  <a:pt x="1483" y="8366"/>
                </a:cubicBezTo>
                <a:cubicBezTo>
                  <a:pt x="3514" y="5674"/>
                  <a:pt x="3514" y="5674"/>
                  <a:pt x="3514" y="5674"/>
                </a:cubicBezTo>
                <a:cubicBezTo>
                  <a:pt x="3643" y="5501"/>
                  <a:pt x="3830" y="5400"/>
                  <a:pt x="4046" y="5400"/>
                </a:cubicBezTo>
                <a:cubicBezTo>
                  <a:pt x="5976" y="5400"/>
                  <a:pt x="5976" y="5400"/>
                  <a:pt x="5976" y="5400"/>
                </a:cubicBezTo>
                <a:cubicBezTo>
                  <a:pt x="3269" y="10123"/>
                  <a:pt x="3269" y="10123"/>
                  <a:pt x="3269" y="10123"/>
                </a:cubicBezTo>
                <a:cubicBezTo>
                  <a:pt x="2030" y="10123"/>
                  <a:pt x="2030" y="10123"/>
                  <a:pt x="2030" y="10123"/>
                </a:cubicBezTo>
                <a:cubicBezTo>
                  <a:pt x="1656" y="10123"/>
                  <a:pt x="1354" y="9821"/>
                  <a:pt x="1354" y="9446"/>
                </a:cubicBezTo>
                <a:close/>
                <a:moveTo>
                  <a:pt x="13493" y="20246"/>
                </a:moveTo>
                <a:cubicBezTo>
                  <a:pt x="8438" y="20246"/>
                  <a:pt x="8438" y="20246"/>
                  <a:pt x="8438" y="20246"/>
                </a:cubicBezTo>
                <a:cubicBezTo>
                  <a:pt x="8438" y="13507"/>
                  <a:pt x="8438" y="13507"/>
                  <a:pt x="8438" y="13507"/>
                </a:cubicBezTo>
                <a:cubicBezTo>
                  <a:pt x="13493" y="13507"/>
                  <a:pt x="13493" y="13507"/>
                  <a:pt x="13493" y="13507"/>
                </a:cubicBezTo>
                <a:lnTo>
                  <a:pt x="13493" y="20246"/>
                </a:lnTo>
                <a:close/>
                <a:moveTo>
                  <a:pt x="18230" y="20246"/>
                </a:moveTo>
                <a:cubicBezTo>
                  <a:pt x="14170" y="20246"/>
                  <a:pt x="14170" y="20246"/>
                  <a:pt x="14170" y="20246"/>
                </a:cubicBezTo>
                <a:cubicBezTo>
                  <a:pt x="14170" y="13507"/>
                  <a:pt x="14170" y="13507"/>
                  <a:pt x="14170" y="13507"/>
                </a:cubicBezTo>
                <a:cubicBezTo>
                  <a:pt x="14170" y="13133"/>
                  <a:pt x="13867" y="12830"/>
                  <a:pt x="13493" y="12830"/>
                </a:cubicBezTo>
                <a:cubicBezTo>
                  <a:pt x="8438" y="12830"/>
                  <a:pt x="8438" y="12830"/>
                  <a:pt x="8438" y="12830"/>
                </a:cubicBezTo>
                <a:cubicBezTo>
                  <a:pt x="8064" y="12830"/>
                  <a:pt x="7762" y="13133"/>
                  <a:pt x="7762" y="13507"/>
                </a:cubicBezTo>
                <a:cubicBezTo>
                  <a:pt x="7762" y="20246"/>
                  <a:pt x="7762" y="20246"/>
                  <a:pt x="7762" y="20246"/>
                </a:cubicBezTo>
                <a:cubicBezTo>
                  <a:pt x="3370" y="20246"/>
                  <a:pt x="3370" y="20246"/>
                  <a:pt x="3370" y="20246"/>
                </a:cubicBezTo>
                <a:cubicBezTo>
                  <a:pt x="3370" y="11477"/>
                  <a:pt x="3370" y="11477"/>
                  <a:pt x="3370" y="11477"/>
                </a:cubicBezTo>
                <a:cubicBezTo>
                  <a:pt x="18230" y="11477"/>
                  <a:pt x="18230" y="11477"/>
                  <a:pt x="18230" y="11477"/>
                </a:cubicBezTo>
                <a:lnTo>
                  <a:pt x="18230" y="20246"/>
                </a:lnTo>
                <a:close/>
                <a:moveTo>
                  <a:pt x="20246" y="9446"/>
                </a:moveTo>
                <a:cubicBezTo>
                  <a:pt x="20246" y="9821"/>
                  <a:pt x="19944" y="10123"/>
                  <a:pt x="19570" y="10123"/>
                </a:cubicBezTo>
                <a:cubicBezTo>
                  <a:pt x="18331" y="10123"/>
                  <a:pt x="18331" y="10123"/>
                  <a:pt x="18331" y="10123"/>
                </a:cubicBezTo>
                <a:cubicBezTo>
                  <a:pt x="15624" y="5400"/>
                  <a:pt x="15624" y="5400"/>
                  <a:pt x="15624" y="5400"/>
                </a:cubicBezTo>
                <a:cubicBezTo>
                  <a:pt x="17554" y="5400"/>
                  <a:pt x="17554" y="5400"/>
                  <a:pt x="17554" y="5400"/>
                </a:cubicBezTo>
                <a:cubicBezTo>
                  <a:pt x="17554" y="5400"/>
                  <a:pt x="17554" y="5400"/>
                  <a:pt x="17554" y="5400"/>
                </a:cubicBezTo>
                <a:cubicBezTo>
                  <a:pt x="17770" y="5400"/>
                  <a:pt x="17957" y="5501"/>
                  <a:pt x="18086" y="5674"/>
                </a:cubicBezTo>
                <a:cubicBezTo>
                  <a:pt x="20117" y="8366"/>
                  <a:pt x="20117" y="8366"/>
                  <a:pt x="20117" y="8366"/>
                </a:cubicBezTo>
                <a:cubicBezTo>
                  <a:pt x="20203" y="8482"/>
                  <a:pt x="20246" y="8626"/>
                  <a:pt x="20246" y="8770"/>
                </a:cubicBezTo>
                <a:lnTo>
                  <a:pt x="20246" y="9446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500"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</p:txBody>
      </p:sp>
      <p:sp>
        <p:nvSpPr>
          <p:cNvPr id="834" name="Shape 834"/>
          <p:cNvSpPr>
            <a:spLocks noGrp="1"/>
          </p:cNvSpPr>
          <p:nvPr>
            <p:ph type="title"/>
          </p:nvPr>
        </p:nvSpPr>
        <p:spPr>
          <a:xfrm>
            <a:off x="-4762" y="149225"/>
            <a:ext cx="6618214" cy="686005"/>
          </a:xfrm>
          <a:prstGeom prst="rect">
            <a:avLst/>
          </a:prstGeom>
        </p:spPr>
        <p:txBody>
          <a:bodyPr lIns="45699" tIns="45699" rIns="45699" bIns="45699"/>
          <a:lstStyle/>
          <a:p>
            <a:r>
              <a:rPr lang="hr-HR" dirty="0" smtClean="0"/>
              <a:t>Kontakt podaci</a:t>
            </a:r>
            <a:endParaRPr dirty="0"/>
          </a:p>
        </p:txBody>
      </p:sp>
      <p:pic>
        <p:nvPicPr>
          <p:cNvPr id="841" name="image31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112792" y="609350"/>
            <a:ext cx="1593057" cy="3358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" name="Shape 692"/>
          <p:cNvSpPr>
            <a:spLocks noGrp="1"/>
          </p:cNvSpPr>
          <p:nvPr>
            <p:ph type="sldNum" sz="quarter" idx="2"/>
          </p:nvPr>
        </p:nvSpPr>
        <p:spPr>
          <a:xfrm>
            <a:off x="8419811" y="6154601"/>
            <a:ext cx="275422" cy="3606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2</a:t>
            </a:fld>
            <a:endParaRPr/>
          </a:p>
        </p:txBody>
      </p:sp>
      <p:sp>
        <p:nvSpPr>
          <p:cNvPr id="693" name="Shape 69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96947" cy="686005"/>
          </a:xfrm>
          <a:prstGeom prst="rect">
            <a:avLst/>
          </a:prstGeom>
        </p:spPr>
        <p:txBody>
          <a:bodyPr lIns="45699" tIns="45699" rIns="45699" bIns="45699"/>
          <a:lstStyle/>
          <a:p>
            <a:r>
              <a:rPr lang="hr-HR" dirty="0" smtClean="0"/>
              <a:t>Projekti europske suradnje</a:t>
            </a:r>
            <a:endParaRPr dirty="0"/>
          </a:p>
        </p:txBody>
      </p:sp>
      <p:sp>
        <p:nvSpPr>
          <p:cNvPr id="694" name="Shape 694"/>
          <p:cNvSpPr>
            <a:spLocks noGrp="1"/>
          </p:cNvSpPr>
          <p:nvPr>
            <p:ph type="body" idx="1"/>
          </p:nvPr>
        </p:nvSpPr>
        <p:spPr>
          <a:xfrm>
            <a:off x="290513" y="2252034"/>
            <a:ext cx="8562974" cy="59794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0"/>
              </a:spcBef>
            </a:pPr>
            <a:r>
              <a:rPr lang="it-IT" sz="3600" dirty="0" smtClean="0"/>
              <a:t>1 of 50 </a:t>
            </a:r>
            <a:r>
              <a:rPr lang="hr-HR" sz="3600" dirty="0" smtClean="0"/>
              <a:t>prijavljenih je odobren</a:t>
            </a:r>
            <a:endParaRPr sz="3600" dirty="0"/>
          </a:p>
        </p:txBody>
      </p:sp>
      <p:sp>
        <p:nvSpPr>
          <p:cNvPr id="695" name="Shape 695"/>
          <p:cNvSpPr>
            <a:spLocks noGrp="1"/>
          </p:cNvSpPr>
          <p:nvPr>
            <p:ph type="body" idx="13"/>
          </p:nvPr>
        </p:nvSpPr>
        <p:spPr>
          <a:xfrm>
            <a:off x="296861" y="1223889"/>
            <a:ext cx="8562976" cy="9847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algn="ctr">
              <a:lnSpc>
                <a:spcPct val="89285"/>
              </a:lnSpc>
              <a:spcBef>
                <a:spcPts val="0"/>
              </a:spcBef>
              <a:defRPr sz="2800">
                <a:solidFill>
                  <a:schemeClr val="accent1"/>
                </a:solidFill>
              </a:defRPr>
            </a:lvl1pPr>
          </a:lstStyle>
          <a:p>
            <a:r>
              <a:rPr dirty="0" err="1" smtClean="0"/>
              <a:t>BhENEFIT</a:t>
            </a:r>
            <a:r>
              <a:rPr lang="hr-HR" dirty="0" smtClean="0"/>
              <a:t>: </a:t>
            </a:r>
            <a:r>
              <a:rPr lang="hr-HR" dirty="0" smtClean="0"/>
              <a:t>Graditeljska baština, računalni sustav održivog upravljanja povijesnim urbanim područjima</a:t>
            </a:r>
            <a:endParaRPr dirty="0"/>
          </a:p>
        </p:txBody>
      </p:sp>
      <p:pic>
        <p:nvPicPr>
          <p:cNvPr id="696" name="image31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112792" y="609350"/>
            <a:ext cx="1593057" cy="33585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70595" y="3584796"/>
            <a:ext cx="2165287" cy="2165287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4252" y="3936760"/>
            <a:ext cx="750678" cy="750678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36491" y="3935252"/>
            <a:ext cx="750678" cy="750678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2746" y="4858703"/>
            <a:ext cx="750678" cy="750678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34985" y="4857195"/>
            <a:ext cx="750678" cy="750678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61170" y="3926198"/>
            <a:ext cx="750678" cy="750678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3409" y="3924690"/>
            <a:ext cx="750678" cy="750678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9664" y="4848141"/>
            <a:ext cx="750678" cy="750678"/>
          </a:xfrm>
          <a:prstGeom prst="rect">
            <a:avLst/>
          </a:prstGeom>
        </p:spPr>
      </p:pic>
      <p:pic>
        <p:nvPicPr>
          <p:cNvPr id="20" name="Immagin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1903" y="4846633"/>
            <a:ext cx="750678" cy="750678"/>
          </a:xfrm>
          <a:prstGeom prst="rect">
            <a:avLst/>
          </a:prstGeom>
        </p:spPr>
      </p:pic>
      <p:pic>
        <p:nvPicPr>
          <p:cNvPr id="21" name="Immagin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32224" y="3936759"/>
            <a:ext cx="750678" cy="750678"/>
          </a:xfrm>
          <a:prstGeom prst="rect">
            <a:avLst/>
          </a:prstGeom>
        </p:spPr>
      </p:pic>
      <p:pic>
        <p:nvPicPr>
          <p:cNvPr id="22" name="Immagin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5410" y="3935251"/>
            <a:ext cx="750678" cy="750678"/>
          </a:xfrm>
          <a:prstGeom prst="rect">
            <a:avLst/>
          </a:prstGeom>
        </p:spPr>
      </p:pic>
      <p:pic>
        <p:nvPicPr>
          <p:cNvPr id="23" name="Immagin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80098" y="3935255"/>
            <a:ext cx="750678" cy="750678"/>
          </a:xfrm>
          <a:prstGeom prst="rect">
            <a:avLst/>
          </a:prstGeom>
        </p:spPr>
      </p:pic>
      <p:pic>
        <p:nvPicPr>
          <p:cNvPr id="24" name="Immagin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12337" y="3933747"/>
            <a:ext cx="750678" cy="750678"/>
          </a:xfrm>
          <a:prstGeom prst="rect">
            <a:avLst/>
          </a:prstGeom>
        </p:spPr>
      </p:pic>
      <p:pic>
        <p:nvPicPr>
          <p:cNvPr id="25" name="Immagin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30718" y="4858702"/>
            <a:ext cx="750678" cy="750678"/>
          </a:xfrm>
          <a:prstGeom prst="rect">
            <a:avLst/>
          </a:prstGeom>
        </p:spPr>
      </p:pic>
      <p:pic>
        <p:nvPicPr>
          <p:cNvPr id="26" name="Immagin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3904" y="4857194"/>
            <a:ext cx="750678" cy="750678"/>
          </a:xfrm>
          <a:prstGeom prst="rect">
            <a:avLst/>
          </a:prstGeom>
        </p:spPr>
      </p:pic>
      <p:pic>
        <p:nvPicPr>
          <p:cNvPr id="27" name="Immagin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78592" y="4857198"/>
            <a:ext cx="750678" cy="750678"/>
          </a:xfrm>
          <a:prstGeom prst="rect">
            <a:avLst/>
          </a:prstGeom>
        </p:spPr>
      </p:pic>
      <p:pic>
        <p:nvPicPr>
          <p:cNvPr id="28" name="Immagin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10831" y="4855690"/>
            <a:ext cx="750678" cy="7506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Shape 698"/>
          <p:cNvSpPr>
            <a:spLocks noGrp="1"/>
          </p:cNvSpPr>
          <p:nvPr>
            <p:ph type="sldNum" sz="quarter" idx="2"/>
          </p:nvPr>
        </p:nvSpPr>
        <p:spPr>
          <a:xfrm>
            <a:off x="8419811" y="6154601"/>
            <a:ext cx="275422" cy="3606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3</a:t>
            </a:fld>
            <a:endParaRPr/>
          </a:p>
        </p:txBody>
      </p:sp>
      <p:sp>
        <p:nvSpPr>
          <p:cNvPr id="699" name="Shape 699"/>
          <p:cNvSpPr>
            <a:spLocks noGrp="1"/>
          </p:cNvSpPr>
          <p:nvPr>
            <p:ph type="title"/>
          </p:nvPr>
        </p:nvSpPr>
        <p:spPr>
          <a:xfrm>
            <a:off x="-4761" y="149225"/>
            <a:ext cx="6596947" cy="686005"/>
          </a:xfrm>
          <a:prstGeom prst="rect">
            <a:avLst/>
          </a:prstGeom>
        </p:spPr>
        <p:txBody>
          <a:bodyPr lIns="45699" tIns="45699" rIns="45699" bIns="45699"/>
          <a:lstStyle/>
          <a:p>
            <a:r>
              <a:rPr lang="hr-HR" dirty="0" err="1" smtClean="0"/>
              <a:t>BhENEFIT</a:t>
            </a:r>
            <a:endParaRPr dirty="0"/>
          </a:p>
        </p:txBody>
      </p:sp>
      <p:sp>
        <p:nvSpPr>
          <p:cNvPr id="700" name="Shape 700"/>
          <p:cNvSpPr>
            <a:spLocks noGrp="1"/>
          </p:cNvSpPr>
          <p:nvPr>
            <p:ph type="body" idx="1"/>
          </p:nvPr>
        </p:nvSpPr>
        <p:spPr>
          <a:xfrm>
            <a:off x="993980" y="1973656"/>
            <a:ext cx="4945093" cy="3295462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spcBef>
                <a:spcPts val="0"/>
              </a:spcBef>
            </a:pPr>
            <a:r>
              <a:rPr dirty="0" smtClean="0"/>
              <a:t>13 </a:t>
            </a:r>
            <a:r>
              <a:rPr dirty="0" smtClean="0"/>
              <a:t>partner</a:t>
            </a:r>
            <a:r>
              <a:rPr lang="hr-HR" dirty="0" smtClean="0"/>
              <a:t>a</a:t>
            </a:r>
            <a:endParaRPr dirty="0"/>
          </a:p>
          <a:p>
            <a:pPr>
              <a:spcBef>
                <a:spcPts val="0"/>
              </a:spcBef>
            </a:pPr>
            <a:endParaRPr lang="it-IT" dirty="0" smtClean="0"/>
          </a:p>
          <a:p>
            <a:pPr>
              <a:spcBef>
                <a:spcPts val="0"/>
              </a:spcBef>
            </a:pPr>
            <a:r>
              <a:rPr dirty="0" smtClean="0"/>
              <a:t>1 </a:t>
            </a:r>
            <a:r>
              <a:rPr lang="hr-HR" dirty="0" smtClean="0"/>
              <a:t>pridruženi partner</a:t>
            </a:r>
            <a:endParaRPr dirty="0"/>
          </a:p>
          <a:p>
            <a:pPr>
              <a:spcBef>
                <a:spcPts val="0"/>
              </a:spcBef>
            </a:pPr>
            <a:endParaRPr lang="it-IT" dirty="0" smtClean="0"/>
          </a:p>
          <a:p>
            <a:pPr>
              <a:spcBef>
                <a:spcPts val="0"/>
              </a:spcBef>
            </a:pPr>
            <a:r>
              <a:rPr lang="it-IT" dirty="0"/>
              <a:t>7</a:t>
            </a:r>
            <a:r>
              <a:rPr dirty="0" smtClean="0"/>
              <a:t> </a:t>
            </a:r>
            <a:r>
              <a:rPr lang="hr-HR" dirty="0" smtClean="0"/>
              <a:t>zemalja</a:t>
            </a:r>
            <a:endParaRPr dirty="0"/>
          </a:p>
          <a:p>
            <a:pPr>
              <a:spcBef>
                <a:spcPts val="0"/>
              </a:spcBef>
            </a:pPr>
            <a:endParaRPr dirty="0"/>
          </a:p>
          <a:p>
            <a:pPr>
              <a:spcBef>
                <a:spcPts val="0"/>
              </a:spcBef>
            </a:pPr>
            <a:r>
              <a:rPr dirty="0" smtClean="0"/>
              <a:t>30 m</a:t>
            </a:r>
            <a:r>
              <a:rPr lang="hr-HR" dirty="0" err="1" smtClean="0"/>
              <a:t>jeseci</a:t>
            </a:r>
            <a:r>
              <a:rPr lang="hr-HR" dirty="0" smtClean="0"/>
              <a:t> provedbe</a:t>
            </a:r>
            <a:r>
              <a:rPr dirty="0" smtClean="0"/>
              <a:t> (</a:t>
            </a:r>
            <a:r>
              <a:rPr lang="hr-HR" dirty="0" smtClean="0"/>
              <a:t>01.06.2017.</a:t>
            </a:r>
            <a:r>
              <a:rPr dirty="0" smtClean="0"/>
              <a:t> </a:t>
            </a:r>
            <a:r>
              <a:rPr dirty="0"/>
              <a:t>– </a:t>
            </a:r>
            <a:r>
              <a:rPr dirty="0" smtClean="0"/>
              <a:t>30</a:t>
            </a:r>
            <a:r>
              <a:rPr lang="hr-HR" dirty="0" smtClean="0"/>
              <a:t>.</a:t>
            </a:r>
            <a:r>
              <a:rPr dirty="0" smtClean="0"/>
              <a:t>11</a:t>
            </a:r>
            <a:r>
              <a:rPr lang="hr-HR" dirty="0" smtClean="0"/>
              <a:t>.20</a:t>
            </a:r>
            <a:r>
              <a:rPr dirty="0" smtClean="0"/>
              <a:t>19</a:t>
            </a:r>
            <a:r>
              <a:rPr dirty="0"/>
              <a:t>)</a:t>
            </a:r>
          </a:p>
        </p:txBody>
      </p:sp>
      <p:pic>
        <p:nvPicPr>
          <p:cNvPr id="702" name="image31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112792" y="609350"/>
            <a:ext cx="1593057" cy="335850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900" t="3397" r="36723" b="9581"/>
          <a:stretch/>
        </p:blipFill>
        <p:spPr>
          <a:xfrm>
            <a:off x="6108071" y="1013988"/>
            <a:ext cx="3035929" cy="4553893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8947" y="1928483"/>
            <a:ext cx="465513" cy="465513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1224" y="2591240"/>
            <a:ext cx="440956" cy="440956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7155" y="3937145"/>
            <a:ext cx="441232" cy="441232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2351" y="3313352"/>
            <a:ext cx="513813" cy="3477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Shape 698"/>
          <p:cNvSpPr>
            <a:spLocks noGrp="1"/>
          </p:cNvSpPr>
          <p:nvPr>
            <p:ph type="sldNum" sz="quarter" idx="2"/>
          </p:nvPr>
        </p:nvSpPr>
        <p:spPr>
          <a:xfrm>
            <a:off x="8419811" y="6154601"/>
            <a:ext cx="275422" cy="3606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4</a:t>
            </a:fld>
            <a:endParaRPr/>
          </a:p>
        </p:txBody>
      </p:sp>
      <p:sp>
        <p:nvSpPr>
          <p:cNvPr id="699" name="Shape 699"/>
          <p:cNvSpPr>
            <a:spLocks noGrp="1"/>
          </p:cNvSpPr>
          <p:nvPr>
            <p:ph type="title"/>
          </p:nvPr>
        </p:nvSpPr>
        <p:spPr>
          <a:xfrm>
            <a:off x="-4761" y="149225"/>
            <a:ext cx="6596947" cy="686005"/>
          </a:xfrm>
          <a:prstGeom prst="rect">
            <a:avLst/>
          </a:prstGeom>
        </p:spPr>
        <p:txBody>
          <a:bodyPr lIns="45699" tIns="45699" rIns="45699" bIns="45699"/>
          <a:lstStyle/>
          <a:p>
            <a:r>
              <a:rPr lang="hr-HR" dirty="0" err="1" smtClean="0"/>
              <a:t>BhENEFIT</a:t>
            </a:r>
            <a:endParaRPr dirty="0"/>
          </a:p>
        </p:txBody>
      </p:sp>
      <p:pic>
        <p:nvPicPr>
          <p:cNvPr id="702" name="image31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112792" y="609350"/>
            <a:ext cx="1593057" cy="335850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900" t="3397" r="36723" b="9581"/>
          <a:stretch/>
        </p:blipFill>
        <p:spPr>
          <a:xfrm>
            <a:off x="6108071" y="1013988"/>
            <a:ext cx="3035929" cy="4553893"/>
          </a:xfrm>
          <a:prstGeom prst="rect">
            <a:avLst/>
          </a:prstGeom>
        </p:spPr>
      </p:pic>
      <p:sp>
        <p:nvSpPr>
          <p:cNvPr id="102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713" y="1329043"/>
            <a:ext cx="5893801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hr-HR" sz="1600" b="0" i="0" u="sng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Partneri na projektu su:</a:t>
            </a:r>
            <a:endParaRPr kumimoji="0" lang="hr-HR" sz="16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Grad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Mantova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(Italija)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Grad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Poprad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(Slovačka)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Grad Karlovac (Hrvatska)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Udruga općina za regionalni razvoj -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Szabolcs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05 (Mađarska)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Idrijsko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Cerkljanska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razvojna agencija (Slovenija)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Regija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Emilia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Romagna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(Italija)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Slovački tehnološki fakultet u Bratislavi, SPECTRA Centar izvrsnosti EU(Slovačka)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Urbanistički institut Republike Slovenije (Slovenija)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Sveučilište o prirodnim resursima i znanosti, Beč (Austrija)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Regionalna energetska agencija Sjeverozapadne Hrvatske (Hrvatska)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Zaklada za europske inicijative Istočne Mađarske (Mađarska)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IURS – Institut za održivi razvoj naselja (Češka)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hr-HR" sz="16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Politecnica</a:t>
            </a:r>
            <a:r>
              <a:rPr kumimoji="0" lang="hr-HR" sz="16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- konzultantsko inženjerska tvrtka (Italija)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hr-HR" sz="1600" dirty="0" smtClean="0">
              <a:solidFill>
                <a:srgbClr val="666666"/>
              </a:solidFill>
              <a:latin typeface="Trebuchet MS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hr-HR" sz="1600" b="0" i="0" u="sng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rebuchet MS" pitchFamily="34" charset="0"/>
                <a:cs typeface="Times New Roman" pitchFamily="18" charset="0"/>
              </a:rPr>
              <a:t>Pridruženi partner: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hr-HR" sz="1600" dirty="0" smtClean="0">
                <a:solidFill>
                  <a:srgbClr val="666666"/>
                </a:solidFill>
                <a:latin typeface="Trebuchet MS" pitchFamily="34" charset="0"/>
                <a:cs typeface="Times New Roman" pitchFamily="18" charset="0"/>
              </a:rPr>
              <a:t>Hrvatski savjet za zelenu gradnju (Hrvatska)</a:t>
            </a:r>
            <a:endParaRPr kumimoji="0" lang="hr-H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Shape 704"/>
          <p:cNvSpPr>
            <a:spLocks noGrp="1"/>
          </p:cNvSpPr>
          <p:nvPr>
            <p:ph type="sldNum" sz="quarter" idx="2"/>
          </p:nvPr>
        </p:nvSpPr>
        <p:spPr>
          <a:xfrm>
            <a:off x="8419811" y="6154601"/>
            <a:ext cx="275422" cy="3606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5</a:t>
            </a:fld>
            <a:endParaRPr/>
          </a:p>
        </p:txBody>
      </p:sp>
      <p:sp>
        <p:nvSpPr>
          <p:cNvPr id="705" name="Shape 705"/>
          <p:cNvSpPr>
            <a:spLocks noGrp="1"/>
          </p:cNvSpPr>
          <p:nvPr>
            <p:ph type="title"/>
          </p:nvPr>
        </p:nvSpPr>
        <p:spPr>
          <a:xfrm>
            <a:off x="-4762" y="149225"/>
            <a:ext cx="6607583" cy="686005"/>
          </a:xfrm>
          <a:prstGeom prst="rect">
            <a:avLst/>
          </a:prstGeom>
        </p:spPr>
        <p:txBody>
          <a:bodyPr lIns="45699" tIns="45699" rIns="45699" bIns="45699">
            <a:normAutofit fontScale="90000"/>
          </a:bodyPr>
          <a:lstStyle/>
          <a:p>
            <a:r>
              <a:rPr lang="hr-HR" dirty="0" smtClean="0"/>
              <a:t>Projekt o povijesno izgrađenim cjelinama</a:t>
            </a:r>
            <a:endParaRPr dirty="0"/>
          </a:p>
        </p:txBody>
      </p:sp>
      <p:sp>
        <p:nvSpPr>
          <p:cNvPr id="706" name="Shape 706"/>
          <p:cNvSpPr>
            <a:spLocks noGrp="1"/>
          </p:cNvSpPr>
          <p:nvPr>
            <p:ph type="body" idx="1"/>
          </p:nvPr>
        </p:nvSpPr>
        <p:spPr>
          <a:xfrm>
            <a:off x="986827" y="2545818"/>
            <a:ext cx="7866659" cy="217103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spcBef>
                <a:spcPts val="0"/>
              </a:spcBef>
            </a:pPr>
            <a:r>
              <a:rPr lang="hr-HR" dirty="0" smtClean="0"/>
              <a:t>POBOLJŠANJE KAPACITETA ZA ODRŽIVO KORIŠTENJE KULTURNE BAŠTINE I RESURSA</a:t>
            </a:r>
            <a:endParaRPr dirty="0"/>
          </a:p>
          <a:p>
            <a:pPr>
              <a:spcBef>
                <a:spcPts val="0"/>
              </a:spcBef>
            </a:pPr>
            <a:endParaRPr dirty="0"/>
          </a:p>
          <a:p>
            <a:pPr>
              <a:spcBef>
                <a:spcPts val="0"/>
              </a:spcBef>
            </a:pPr>
            <a:endParaRPr lang="hr-HR" dirty="0" smtClean="0"/>
          </a:p>
          <a:p>
            <a:pPr>
              <a:spcBef>
                <a:spcPts val="0"/>
              </a:spcBef>
            </a:pPr>
            <a:r>
              <a:rPr lang="vi-VN" dirty="0" smtClean="0"/>
              <a:t>Izgrađena baština, energetski i ekološki prihvatljivi alati za održivo upravljanje povijesnim urbanim područjima</a:t>
            </a:r>
            <a:endParaRPr dirty="0"/>
          </a:p>
        </p:txBody>
      </p:sp>
      <p:pic>
        <p:nvPicPr>
          <p:cNvPr id="707" name="image32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150892" y="609350"/>
            <a:ext cx="1519238" cy="320288"/>
          </a:xfrm>
          <a:prstGeom prst="rect">
            <a:avLst/>
          </a:prstGeom>
          <a:ln w="12700">
            <a:miter lim="400000"/>
          </a:ln>
        </p:spPr>
      </p:pic>
      <p:pic>
        <p:nvPicPr>
          <p:cNvPr id="708" name="image31.png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7112792" y="609350"/>
            <a:ext cx="1593057" cy="33585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9445" y="3911193"/>
            <a:ext cx="597434" cy="597434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9446" y="2545819"/>
            <a:ext cx="654114" cy="6541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Shape 572"/>
          <p:cNvSpPr txBox="1">
            <a:spLocks noGrp="1"/>
          </p:cNvSpPr>
          <p:nvPr>
            <p:ph type="title"/>
          </p:nvPr>
        </p:nvSpPr>
        <p:spPr>
          <a:xfrm>
            <a:off x="-4761" y="149225"/>
            <a:ext cx="6607581" cy="6860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216000" marR="0" lvl="0" indent="-99" algn="l" rtl="0">
              <a:spcBef>
                <a:spcPts val="0"/>
              </a:spcBef>
              <a:buClr>
                <a:schemeClr val="dk1"/>
              </a:buClr>
              <a:buSzPct val="25000"/>
              <a:buFont typeface="Trebuchet MS"/>
              <a:buNone/>
            </a:pPr>
            <a:r>
              <a:rPr lang="it-IT" sz="2800" b="1" i="0" u="none" strike="noStrike" cap="none" dirty="0" smtClean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4 </a:t>
            </a:r>
            <a:r>
              <a:rPr lang="hr-HR" sz="2800" b="1" i="0" u="none" strike="noStrike" cap="none" dirty="0" smtClean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GLAVNA CILJA</a:t>
            </a:r>
            <a:endParaRPr sz="2800" b="1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73" name="Shape 573"/>
          <p:cNvSpPr txBox="1">
            <a:spLocks noGrp="1"/>
          </p:cNvSpPr>
          <p:nvPr>
            <p:ph type="body" idx="1"/>
          </p:nvPr>
        </p:nvSpPr>
        <p:spPr>
          <a:xfrm>
            <a:off x="296863" y="1733266"/>
            <a:ext cx="8562973" cy="3742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 algn="ctr">
              <a:spcBef>
                <a:spcPts val="0"/>
              </a:spcBef>
              <a:buSzPct val="25000"/>
            </a:pPr>
            <a:endParaRPr lang="en-US" dirty="0"/>
          </a:p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endParaRPr sz="22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574" name="Shape 57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7150893" y="609350"/>
            <a:ext cx="1519236" cy="320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75" name="Shape 575"/>
          <p:cNvPicPr preferRelativeResize="0"/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7112793" y="609350"/>
            <a:ext cx="1593056" cy="33584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xmlns="" val="1080831172"/>
              </p:ext>
            </p:extLst>
          </p:nvPr>
        </p:nvGraphicFramePr>
        <p:xfrm>
          <a:off x="296863" y="1473958"/>
          <a:ext cx="8273931" cy="45583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xmlns="" val="2769404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Shape 572"/>
          <p:cNvSpPr txBox="1">
            <a:spLocks noGrp="1"/>
          </p:cNvSpPr>
          <p:nvPr>
            <p:ph type="title"/>
          </p:nvPr>
        </p:nvSpPr>
        <p:spPr>
          <a:xfrm>
            <a:off x="-4761" y="149225"/>
            <a:ext cx="6607581" cy="6860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216000" marR="0" lvl="0" indent="-99" algn="l" rtl="0">
              <a:spcBef>
                <a:spcPts val="0"/>
              </a:spcBef>
              <a:buClr>
                <a:schemeClr val="dk1"/>
              </a:buClr>
              <a:buSzPct val="25000"/>
              <a:buFont typeface="Trebuchet MS"/>
              <a:buNone/>
            </a:pPr>
            <a:r>
              <a:rPr lang="it-IT" sz="2800" b="1" i="0" u="none" strike="noStrike" cap="none" dirty="0" smtClean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</a:t>
            </a:r>
            <a:r>
              <a:rPr lang="hr-HR" sz="2800" b="1" i="0" u="none" strike="noStrike" cap="none" dirty="0" smtClean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PECIFIČNI CILJEVI</a:t>
            </a:r>
            <a:endParaRPr sz="2800" b="1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73" name="Shape 573"/>
          <p:cNvSpPr txBox="1">
            <a:spLocks noGrp="1"/>
          </p:cNvSpPr>
          <p:nvPr>
            <p:ph type="body" idx="1"/>
          </p:nvPr>
        </p:nvSpPr>
        <p:spPr>
          <a:xfrm>
            <a:off x="296863" y="1733266"/>
            <a:ext cx="8562973" cy="3742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 algn="ctr">
              <a:spcBef>
                <a:spcPts val="0"/>
              </a:spcBef>
              <a:buSzPct val="25000"/>
            </a:pPr>
            <a:endParaRPr lang="en-US" dirty="0"/>
          </a:p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endParaRPr sz="22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574" name="Shape 57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7150893" y="609350"/>
            <a:ext cx="1519236" cy="320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75" name="Shape 575"/>
          <p:cNvPicPr preferRelativeResize="0"/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7112793" y="609350"/>
            <a:ext cx="1593056" cy="33584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xmlns="" val="4121122611"/>
              </p:ext>
            </p:extLst>
          </p:nvPr>
        </p:nvGraphicFramePr>
        <p:xfrm>
          <a:off x="296863" y="1473958"/>
          <a:ext cx="8273931" cy="45583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xmlns="" val="1737124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RADNI PAKETI</a:t>
            </a:r>
            <a:endParaRPr lang="it-IT" dirty="0"/>
          </a:p>
        </p:txBody>
      </p:sp>
      <p:grpSp>
        <p:nvGrpSpPr>
          <p:cNvPr id="2" name="Gruppo 12"/>
          <p:cNvGrpSpPr/>
          <p:nvPr/>
        </p:nvGrpSpPr>
        <p:grpSpPr>
          <a:xfrm>
            <a:off x="818865" y="1126373"/>
            <a:ext cx="7683689" cy="4630424"/>
            <a:chOff x="554736" y="99965"/>
            <a:chExt cx="6027039" cy="4630424"/>
          </a:xfrm>
        </p:grpSpPr>
        <p:sp>
          <p:nvSpPr>
            <p:cNvPr id="14" name="Casella di testo 2"/>
            <p:cNvSpPr txBox="1">
              <a:spLocks noChangeArrowheads="1"/>
            </p:cNvSpPr>
            <p:nvPr/>
          </p:nvSpPr>
          <p:spPr bwMode="auto">
            <a:xfrm>
              <a:off x="2346086" y="99965"/>
              <a:ext cx="2419984" cy="289951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200" b="1" dirty="0" smtClean="0">
                  <a:effectLst/>
                  <a:latin typeface="Trebuchet MS" panose="020B0603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WP0: </a:t>
              </a:r>
              <a:r>
                <a:rPr lang="hr-HR" sz="1200" b="1" dirty="0" smtClean="0">
                  <a:effectLst/>
                  <a:latin typeface="Trebuchet MS" panose="020B0603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PRIPREMA</a:t>
              </a:r>
              <a:endParaRPr lang="it-IT" sz="1100" dirty="0">
                <a:effectLst/>
                <a:latin typeface="Trebuchet MS" panose="020B0603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5" name="Casella di testo 2"/>
            <p:cNvSpPr txBox="1">
              <a:spLocks noChangeArrowheads="1"/>
            </p:cNvSpPr>
            <p:nvPr/>
          </p:nvSpPr>
          <p:spPr bwMode="auto">
            <a:xfrm>
              <a:off x="554736" y="457200"/>
              <a:ext cx="1216913" cy="390525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vert270" wrap="square" lIns="91440" tIns="45720" rIns="91440" bIns="45720" anchor="ctr" anchorCtr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2000" b="1" dirty="0" smtClean="0">
                  <a:effectLst/>
                  <a:latin typeface="Trebuchet MS" panose="020B0603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M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hr-HR" sz="2000" b="1" cap="all" dirty="0" smtClean="0">
                  <a:effectLst/>
                  <a:latin typeface="Trebuchet MS" panose="020B0603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UPRAVLJANJE PROJEKTOM</a:t>
              </a:r>
              <a:endParaRPr lang="it-IT" sz="2000" dirty="0">
                <a:effectLst/>
                <a:latin typeface="Trebuchet MS" panose="020B0603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6" name="Casella di testo 2"/>
            <p:cNvSpPr txBox="1">
              <a:spLocks noChangeArrowheads="1"/>
            </p:cNvSpPr>
            <p:nvPr/>
          </p:nvSpPr>
          <p:spPr bwMode="auto">
            <a:xfrm>
              <a:off x="5418695" y="504825"/>
              <a:ext cx="1163080" cy="3905250"/>
            </a:xfrm>
            <a:prstGeom prst="rect">
              <a:avLst/>
            </a:prstGeom>
            <a:solidFill>
              <a:srgbClr val="87C47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vert" wrap="square" lIns="91440" tIns="45720" rIns="91440" bIns="45720" anchor="ctr" anchorCtr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2000" b="1" dirty="0" smtClean="0">
                  <a:effectLst/>
                  <a:latin typeface="Trebuchet MS" panose="020B0603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C </a:t>
              </a:r>
              <a:endParaRPr lang="hr-HR" sz="2000" b="1" dirty="0" smtClean="0">
                <a:effectLst/>
                <a:latin typeface="Trebuchet MS" panose="020B0603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hr-HR" sz="2000" b="1" cap="all" dirty="0" smtClean="0">
                  <a:effectLst/>
                  <a:latin typeface="Trebuchet MS" panose="020B0603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KOMUNIKACIJA</a:t>
              </a:r>
              <a:endParaRPr lang="it-IT" sz="2000" dirty="0">
                <a:effectLst/>
                <a:latin typeface="Trebuchet MS" panose="020B0603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7" name="Casella di testo 2"/>
            <p:cNvSpPr txBox="1">
              <a:spLocks noChangeArrowheads="1"/>
            </p:cNvSpPr>
            <p:nvPr/>
          </p:nvSpPr>
          <p:spPr bwMode="auto">
            <a:xfrm>
              <a:off x="2346086" y="672258"/>
              <a:ext cx="2419984" cy="727571"/>
            </a:xfrm>
            <a:prstGeom prst="rect">
              <a:avLst/>
            </a:prstGeom>
            <a:solidFill>
              <a:schemeClr val="accent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2000" b="1" dirty="0" smtClean="0">
                  <a:effectLst/>
                  <a:latin typeface="Trebuchet MS" panose="020B0603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T1 </a:t>
              </a:r>
              <a:r>
                <a:rPr lang="hr-HR" sz="2000" b="1" dirty="0" smtClean="0">
                  <a:effectLst/>
                  <a:latin typeface="Trebuchet MS" panose="020B0603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UNAPRIJEDITI SUSTAV UPRAVLJANJA</a:t>
              </a:r>
              <a:r>
                <a:rPr lang="en-US" sz="2000" b="1" dirty="0" smtClean="0">
                  <a:effectLst/>
                  <a:latin typeface="Trebuchet MS" panose="020B0603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</a:t>
              </a:r>
              <a:endParaRPr lang="it-IT" sz="1800" dirty="0">
                <a:effectLst/>
                <a:latin typeface="Trebuchet MS" panose="020B0603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8" name="Casella di testo 2"/>
            <p:cNvSpPr txBox="1">
              <a:spLocks noChangeArrowheads="1"/>
            </p:cNvSpPr>
            <p:nvPr/>
          </p:nvSpPr>
          <p:spPr bwMode="auto">
            <a:xfrm>
              <a:off x="2350905" y="1947605"/>
              <a:ext cx="2415165" cy="83016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2000" b="1" dirty="0" smtClean="0">
                  <a:effectLst/>
                  <a:latin typeface="Trebuchet MS" panose="020B0603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T2 </a:t>
              </a:r>
              <a:r>
                <a:rPr lang="hr-HR" sz="2000" b="1" dirty="0" smtClean="0">
                  <a:effectLst/>
                  <a:latin typeface="Trebuchet MS" panose="020B0603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UNAPRIJEDITI ALATE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it-IT" sz="2000" dirty="0">
                <a:effectLst/>
                <a:latin typeface="Trebuchet MS" panose="020B0603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9" name="Casella di testo 2"/>
            <p:cNvSpPr txBox="1">
              <a:spLocks noChangeArrowheads="1"/>
            </p:cNvSpPr>
            <p:nvPr/>
          </p:nvSpPr>
          <p:spPr bwMode="auto">
            <a:xfrm>
              <a:off x="2346086" y="3227187"/>
              <a:ext cx="2419984" cy="115948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2000" b="1" dirty="0" smtClean="0">
                  <a:effectLst/>
                  <a:latin typeface="Trebuchet MS" panose="020B0603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T3 </a:t>
              </a:r>
              <a:r>
                <a:rPr lang="hr-HR" sz="2000" b="1" dirty="0" smtClean="0">
                  <a:effectLst/>
                  <a:latin typeface="Trebuchet MS" panose="020B0603020202020204" pitchFamily="34" charset="0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IZGRADNJA KAPACITETA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it-IT" sz="2000" dirty="0">
                <a:effectLst/>
                <a:latin typeface="Trebuchet MS" panose="020B0603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20" name="Rettangolo 19"/>
            <p:cNvSpPr/>
            <p:nvPr/>
          </p:nvSpPr>
          <p:spPr>
            <a:xfrm>
              <a:off x="1937151" y="457200"/>
              <a:ext cx="3203331" cy="4273189"/>
            </a:xfrm>
            <a:prstGeom prst="rect">
              <a:avLst/>
            </a:prstGeom>
            <a:noFill/>
            <a:ln w="57150"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it-IT">
                <a:latin typeface="Trebuchet MS" panose="020B0603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pic>
        <p:nvPicPr>
          <p:cNvPr id="11" name="Shape 559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7112793" y="609350"/>
            <a:ext cx="1593056" cy="3358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9660658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" name="Shape 741"/>
          <p:cNvSpPr>
            <a:spLocks noGrp="1"/>
          </p:cNvSpPr>
          <p:nvPr>
            <p:ph type="sldNum" sz="quarter" idx="2"/>
          </p:nvPr>
        </p:nvSpPr>
        <p:spPr>
          <a:xfrm>
            <a:off x="8379851" y="6154601"/>
            <a:ext cx="355342" cy="3606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9</a:t>
            </a:fld>
            <a:endParaRPr/>
          </a:p>
        </p:txBody>
      </p:sp>
      <p:sp>
        <p:nvSpPr>
          <p:cNvPr id="742" name="Shape 742"/>
          <p:cNvSpPr>
            <a:spLocks noGrp="1"/>
          </p:cNvSpPr>
          <p:nvPr>
            <p:ph type="title"/>
          </p:nvPr>
        </p:nvSpPr>
        <p:spPr>
          <a:xfrm>
            <a:off x="-4762" y="149225"/>
            <a:ext cx="6607583" cy="686005"/>
          </a:xfrm>
          <a:prstGeom prst="rect">
            <a:avLst/>
          </a:prstGeom>
        </p:spPr>
        <p:txBody>
          <a:bodyPr lIns="45699" tIns="45699" rIns="45699" bIns="45699"/>
          <a:lstStyle/>
          <a:p>
            <a:r>
              <a:rPr lang="hr-HR" dirty="0" smtClean="0"/>
              <a:t>AKTIVNOSTI</a:t>
            </a:r>
            <a:endParaRPr dirty="0"/>
          </a:p>
        </p:txBody>
      </p:sp>
      <p:sp>
        <p:nvSpPr>
          <p:cNvPr id="743" name="Shape 743"/>
          <p:cNvSpPr>
            <a:spLocks noGrp="1"/>
          </p:cNvSpPr>
          <p:nvPr>
            <p:ph type="body" idx="1"/>
          </p:nvPr>
        </p:nvSpPr>
        <p:spPr>
          <a:xfrm>
            <a:off x="1863106" y="1743301"/>
            <a:ext cx="6929202" cy="346243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sz="3000" dirty="0" smtClean="0"/>
              <a:t>4 </a:t>
            </a:r>
            <a:r>
              <a:rPr lang="hr-HR" sz="3000" dirty="0" smtClean="0"/>
              <a:t>područja aktivnosti</a:t>
            </a:r>
            <a:r>
              <a:rPr sz="3000" dirty="0" smtClean="0"/>
              <a:t> (</a:t>
            </a:r>
            <a:r>
              <a:rPr lang="hr-HR" sz="3000" dirty="0" smtClean="0"/>
              <a:t>radnih paketa</a:t>
            </a:r>
            <a:r>
              <a:rPr sz="3000" dirty="0" smtClean="0"/>
              <a:t>)</a:t>
            </a:r>
            <a:endParaRPr sz="3000" dirty="0"/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sz="3000" dirty="0" smtClean="0"/>
              <a:t>27 </a:t>
            </a:r>
            <a:r>
              <a:rPr lang="hr-HR" sz="3000" dirty="0" smtClean="0"/>
              <a:t>glavnih</a:t>
            </a:r>
            <a:r>
              <a:rPr sz="3000" dirty="0" smtClean="0"/>
              <a:t> </a:t>
            </a:r>
            <a:r>
              <a:rPr lang="hr-HR" sz="3000" dirty="0" smtClean="0"/>
              <a:t>tehničkih rezultata</a:t>
            </a:r>
            <a:endParaRPr sz="3000" dirty="0"/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sz="3000" dirty="0"/>
              <a:t>1 </a:t>
            </a:r>
            <a:r>
              <a:rPr lang="hr-HR" sz="3000" dirty="0" smtClean="0"/>
              <a:t>strategija</a:t>
            </a:r>
            <a:endParaRPr sz="3000" dirty="0"/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sz="3000" dirty="0"/>
              <a:t>6 </a:t>
            </a:r>
            <a:r>
              <a:rPr lang="hr-HR" sz="3000" dirty="0" smtClean="0"/>
              <a:t>alata</a:t>
            </a:r>
            <a:endParaRPr sz="3000" dirty="0"/>
          </a:p>
        </p:txBody>
      </p:sp>
      <p:pic>
        <p:nvPicPr>
          <p:cNvPr id="744" name="image32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150892" y="609350"/>
            <a:ext cx="1519238" cy="320288"/>
          </a:xfrm>
          <a:prstGeom prst="rect">
            <a:avLst/>
          </a:prstGeom>
          <a:ln w="12700">
            <a:miter lim="400000"/>
          </a:ln>
        </p:spPr>
      </p:pic>
      <p:pic>
        <p:nvPicPr>
          <p:cNvPr id="745" name="image31.png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7112792" y="609350"/>
            <a:ext cx="1593057" cy="33585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0981" y="2030822"/>
            <a:ext cx="632587" cy="632587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4779" y="2956798"/>
            <a:ext cx="521601" cy="521601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6254" y="3867823"/>
            <a:ext cx="572231" cy="572231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8736" y="4721791"/>
            <a:ext cx="560879" cy="5299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ntralEurope_iService">
  <a:themeElements>
    <a:clrScheme name="CentralEurope_iService">
      <a:dk1>
        <a:srgbClr val="4D4D4E"/>
      </a:dk1>
      <a:lt1>
        <a:srgbClr val="FFFFFF"/>
      </a:lt1>
      <a:dk2>
        <a:srgbClr val="A7A7A7"/>
      </a:dk2>
      <a:lt2>
        <a:srgbClr val="535353"/>
      </a:lt2>
      <a:accent1>
        <a:srgbClr val="7E93A5"/>
      </a:accent1>
      <a:accent2>
        <a:srgbClr val="7D8B8A"/>
      </a:accent2>
      <a:accent3>
        <a:srgbClr val="8A8A8A"/>
      </a:accent3>
      <a:accent4>
        <a:srgbClr val="90ABAB"/>
      </a:accent4>
      <a:accent5>
        <a:srgbClr val="C8D3D8"/>
      </a:accent5>
      <a:accent6>
        <a:srgbClr val="4D4933"/>
      </a:accent6>
      <a:hlink>
        <a:srgbClr val="0000FF"/>
      </a:hlink>
      <a:folHlink>
        <a:srgbClr val="FF00FF"/>
      </a:folHlink>
    </a:clrScheme>
    <a:fontScheme name="CentralEurope_iServic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CentralEurope_iServ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4D4D4E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4D4D4E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entralEurope_iService">
  <a:themeElements>
    <a:clrScheme name="CentralEurope_iServ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E93A5"/>
      </a:accent1>
      <a:accent2>
        <a:srgbClr val="7D8B8A"/>
      </a:accent2>
      <a:accent3>
        <a:srgbClr val="8A8A8A"/>
      </a:accent3>
      <a:accent4>
        <a:srgbClr val="90ABAB"/>
      </a:accent4>
      <a:accent5>
        <a:srgbClr val="C8D3D8"/>
      </a:accent5>
      <a:accent6>
        <a:srgbClr val="4D4933"/>
      </a:accent6>
      <a:hlink>
        <a:srgbClr val="0000FF"/>
      </a:hlink>
      <a:folHlink>
        <a:srgbClr val="FF00FF"/>
      </a:folHlink>
    </a:clrScheme>
    <a:fontScheme name="CentralEurope_iServic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CentralEurope_iServ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4D4D4E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4D4D4E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665</Words>
  <Application>Microsoft Office PowerPoint</Application>
  <PresentationFormat>Prikaz na zaslonu (4:3)</PresentationFormat>
  <Paragraphs>214</Paragraphs>
  <Slides>14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5" baseType="lpstr">
      <vt:lpstr>CentralEurope_iService</vt:lpstr>
      <vt:lpstr>Slajd 1</vt:lpstr>
      <vt:lpstr>Projekti europske suradnje</vt:lpstr>
      <vt:lpstr>BhENEFIT</vt:lpstr>
      <vt:lpstr>BhENEFIT</vt:lpstr>
      <vt:lpstr>Projekt o povijesno izgrađenim cjelinama</vt:lpstr>
      <vt:lpstr>4 GLAVNA CILJA</vt:lpstr>
      <vt:lpstr>SPECIFIČNI CILJEVI</vt:lpstr>
      <vt:lpstr>RADNI PAKETI</vt:lpstr>
      <vt:lpstr>AKTIVNOSTI</vt:lpstr>
      <vt:lpstr>AKTIVNOSTI</vt:lpstr>
      <vt:lpstr>PRORAČUN</vt:lpstr>
      <vt:lpstr>Proračun po radnim paketima</vt:lpstr>
      <vt:lpstr>Proračun po partnerima</vt:lpstr>
      <vt:lpstr>Kontakt podaci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Staff Comunicazione</dc:creator>
  <cp:lastModifiedBy>zarko</cp:lastModifiedBy>
  <cp:revision>26</cp:revision>
  <cp:lastPrinted>2017-07-10T13:17:02Z</cp:lastPrinted>
  <dcterms:modified xsi:type="dcterms:W3CDTF">2017-10-27T12:24:14Z</dcterms:modified>
</cp:coreProperties>
</file>